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7" r:id="rId2"/>
    <p:sldId id="311" r:id="rId3"/>
    <p:sldId id="317" r:id="rId4"/>
    <p:sldId id="318" r:id="rId5"/>
    <p:sldId id="306" r:id="rId6"/>
    <p:sldId id="307" r:id="rId7"/>
    <p:sldId id="282" r:id="rId8"/>
    <p:sldId id="312" r:id="rId9"/>
    <p:sldId id="316" r:id="rId10"/>
    <p:sldId id="308" r:id="rId11"/>
    <p:sldId id="324" r:id="rId12"/>
    <p:sldId id="321" r:id="rId13"/>
    <p:sldId id="300" r:id="rId14"/>
    <p:sldId id="266" r:id="rId15"/>
    <p:sldId id="327" r:id="rId16"/>
    <p:sldId id="319" r:id="rId17"/>
    <p:sldId id="325" r:id="rId18"/>
    <p:sldId id="326" r:id="rId19"/>
    <p:sldId id="309" r:id="rId20"/>
    <p:sldId id="256" r:id="rId21"/>
    <p:sldId id="328" r:id="rId22"/>
    <p:sldId id="258" r:id="rId23"/>
    <p:sldId id="259" r:id="rId24"/>
    <p:sldId id="260" r:id="rId25"/>
    <p:sldId id="261" r:id="rId26"/>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5E95"/>
    <a:srgbClr val="7281B1"/>
    <a:srgbClr val="E6E6E6"/>
    <a:srgbClr val="A2A9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28" autoAdjust="0"/>
    <p:restoredTop sz="93810" autoAdjust="0"/>
  </p:normalViewPr>
  <p:slideViewPr>
    <p:cSldViewPr snapToGrid="0" showGuides="1">
      <p:cViewPr varScale="1">
        <p:scale>
          <a:sx n="85" d="100"/>
          <a:sy n="85" d="100"/>
        </p:scale>
        <p:origin x="504" y="58"/>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06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294994-D8BD-42F8-A4CE-A1B2B206247B}"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it-IT"/>
        </a:p>
      </dgm:t>
    </dgm:pt>
    <dgm:pt modelId="{9E931713-EC2D-4F0C-AF14-E4E53B2D73D2}">
      <dgm:prSet/>
      <dgm:spPr>
        <a:solidFill>
          <a:schemeClr val="accent6">
            <a:lumMod val="20000"/>
            <a:lumOff val="80000"/>
          </a:schemeClr>
        </a:solidFill>
      </dgm:spPr>
      <dgm:t>
        <a:bodyPr/>
        <a:lstStyle/>
        <a:p>
          <a:r>
            <a:rPr lang="it-IT" dirty="0">
              <a:solidFill>
                <a:schemeClr val="tx1"/>
              </a:solidFill>
            </a:rPr>
            <a:t>•Fornire uno </a:t>
          </a:r>
          <a:r>
            <a:rPr lang="it-IT" b="1" dirty="0">
              <a:solidFill>
                <a:schemeClr val="tx1"/>
              </a:solidFill>
            </a:rPr>
            <a:t>strumento di supporto </a:t>
          </a:r>
          <a:r>
            <a:rPr lang="it-IT" dirty="0">
              <a:solidFill>
                <a:schemeClr val="tx1"/>
              </a:solidFill>
            </a:rPr>
            <a:t>al lavoro svolto dai </a:t>
          </a:r>
          <a:r>
            <a:rPr lang="it-IT" b="1" dirty="0">
              <a:solidFill>
                <a:schemeClr val="tx1"/>
              </a:solidFill>
            </a:rPr>
            <a:t>periti</a:t>
          </a:r>
          <a:r>
            <a:rPr lang="it-IT" dirty="0">
              <a:solidFill>
                <a:schemeClr val="tx1"/>
              </a:solidFill>
            </a:rPr>
            <a:t> nello svolgere le perizie.</a:t>
          </a:r>
        </a:p>
      </dgm:t>
    </dgm:pt>
    <dgm:pt modelId="{4069F845-A9E4-4723-B607-3AE84FE3DBC3}" type="parTrans" cxnId="{9E575F94-64AD-4360-8605-02451B5C1594}">
      <dgm:prSet/>
      <dgm:spPr/>
      <dgm:t>
        <a:bodyPr/>
        <a:lstStyle/>
        <a:p>
          <a:endParaRPr lang="it-IT"/>
        </a:p>
      </dgm:t>
    </dgm:pt>
    <dgm:pt modelId="{93D297E4-F907-403C-83DE-BF478C201F9C}" type="sibTrans" cxnId="{9E575F94-64AD-4360-8605-02451B5C1594}">
      <dgm:prSet/>
      <dgm:spPr/>
      <dgm:t>
        <a:bodyPr/>
        <a:lstStyle/>
        <a:p>
          <a:endParaRPr lang="it-IT"/>
        </a:p>
      </dgm:t>
    </dgm:pt>
    <dgm:pt modelId="{35DD2784-2378-46D9-ACCA-36436F038B9A}">
      <dgm:prSet/>
      <dgm:spPr>
        <a:solidFill>
          <a:schemeClr val="accent6">
            <a:lumMod val="40000"/>
            <a:lumOff val="60000"/>
          </a:schemeClr>
        </a:solidFill>
      </dgm:spPr>
      <dgm:t>
        <a:bodyPr/>
        <a:lstStyle/>
        <a:p>
          <a:r>
            <a:rPr lang="it-IT" dirty="0">
              <a:solidFill>
                <a:schemeClr val="tx1"/>
              </a:solidFill>
            </a:rPr>
            <a:t>•Permettere una </a:t>
          </a:r>
          <a:r>
            <a:rPr lang="it-IT" b="1" dirty="0">
              <a:solidFill>
                <a:schemeClr val="tx1"/>
              </a:solidFill>
            </a:rPr>
            <a:t>maggiore oggettività </a:t>
          </a:r>
          <a:r>
            <a:rPr lang="it-IT" dirty="0">
              <a:solidFill>
                <a:schemeClr val="tx1"/>
              </a:solidFill>
            </a:rPr>
            <a:t>della valutazione del danno subito dall’agricoltore.</a:t>
          </a:r>
        </a:p>
      </dgm:t>
    </dgm:pt>
    <dgm:pt modelId="{A24959B1-BB07-4E99-9FEA-1D584277FF97}" type="parTrans" cxnId="{B010E5CE-2BE0-4491-B17D-6E99E090668C}">
      <dgm:prSet/>
      <dgm:spPr/>
      <dgm:t>
        <a:bodyPr/>
        <a:lstStyle/>
        <a:p>
          <a:endParaRPr lang="it-IT"/>
        </a:p>
      </dgm:t>
    </dgm:pt>
    <dgm:pt modelId="{056C905C-CA57-40FD-80C7-E01FC1E54399}" type="sibTrans" cxnId="{B010E5CE-2BE0-4491-B17D-6E99E090668C}">
      <dgm:prSet/>
      <dgm:spPr/>
      <dgm:t>
        <a:bodyPr/>
        <a:lstStyle/>
        <a:p>
          <a:endParaRPr lang="it-IT"/>
        </a:p>
      </dgm:t>
    </dgm:pt>
    <dgm:pt modelId="{D35C5439-F6FA-4AA7-ABFD-572F320100E7}">
      <dgm:prSet/>
      <dgm:spPr>
        <a:solidFill>
          <a:schemeClr val="accent6">
            <a:lumMod val="60000"/>
            <a:lumOff val="40000"/>
          </a:schemeClr>
        </a:solidFill>
      </dgm:spPr>
      <dgm:t>
        <a:bodyPr/>
        <a:lstStyle/>
        <a:p>
          <a:r>
            <a:rPr lang="it-IT" dirty="0">
              <a:solidFill>
                <a:schemeClr val="tx1"/>
              </a:solidFill>
            </a:rPr>
            <a:t>•Dare la possibilità ai periti di svolgere </a:t>
          </a:r>
          <a:r>
            <a:rPr lang="it-IT" b="1" dirty="0">
              <a:solidFill>
                <a:schemeClr val="tx1"/>
              </a:solidFill>
            </a:rPr>
            <a:t>un’analisi preliminare e immediata</a:t>
          </a:r>
          <a:r>
            <a:rPr lang="it-IT" dirty="0">
              <a:solidFill>
                <a:schemeClr val="tx1"/>
              </a:solidFill>
            </a:rPr>
            <a:t> dei problemi evidenziati dal cliente. </a:t>
          </a:r>
        </a:p>
      </dgm:t>
    </dgm:pt>
    <dgm:pt modelId="{028EF8EC-808C-4EB7-ACEC-EC47AB9AFA42}" type="parTrans" cxnId="{48E09233-5E79-4449-BA6F-4E1C5C609D89}">
      <dgm:prSet/>
      <dgm:spPr/>
      <dgm:t>
        <a:bodyPr/>
        <a:lstStyle/>
        <a:p>
          <a:endParaRPr lang="it-IT"/>
        </a:p>
      </dgm:t>
    </dgm:pt>
    <dgm:pt modelId="{BC6FDCC4-DDB1-4C6D-849F-39419CC4D952}" type="sibTrans" cxnId="{48E09233-5E79-4449-BA6F-4E1C5C609D89}">
      <dgm:prSet/>
      <dgm:spPr/>
      <dgm:t>
        <a:bodyPr/>
        <a:lstStyle/>
        <a:p>
          <a:endParaRPr lang="it-IT"/>
        </a:p>
      </dgm:t>
    </dgm:pt>
    <dgm:pt modelId="{288D66A7-6724-46DB-892C-A96D83433CCD}">
      <dgm:prSet/>
      <dgm:spPr>
        <a:solidFill>
          <a:schemeClr val="accent5">
            <a:lumMod val="60000"/>
            <a:lumOff val="40000"/>
          </a:schemeClr>
        </a:solidFill>
      </dgm:spPr>
      <dgm:t>
        <a:bodyPr/>
        <a:lstStyle/>
        <a:p>
          <a:r>
            <a:rPr lang="it-IT" dirty="0">
              <a:solidFill>
                <a:schemeClr val="tx1"/>
              </a:solidFill>
            </a:rPr>
            <a:t>•Accrescere la </a:t>
          </a:r>
          <a:r>
            <a:rPr lang="it-IT" b="1" dirty="0">
              <a:solidFill>
                <a:schemeClr val="tx1"/>
              </a:solidFill>
            </a:rPr>
            <a:t>soddisfazione del cliente</a:t>
          </a:r>
          <a:r>
            <a:rPr lang="it-IT" dirty="0">
              <a:solidFill>
                <a:schemeClr val="tx1"/>
              </a:solidFill>
            </a:rPr>
            <a:t>, rendendolo consapevole che la valutazione del danno subito si basa su strumenti attendibili, oggettivi e sicuri.</a:t>
          </a:r>
        </a:p>
      </dgm:t>
    </dgm:pt>
    <dgm:pt modelId="{039B46A8-6BD1-4EAC-9CE8-144601802DE4}" type="parTrans" cxnId="{E9DCC760-3CA5-4E8B-9DF2-716836AC0E42}">
      <dgm:prSet/>
      <dgm:spPr/>
      <dgm:t>
        <a:bodyPr/>
        <a:lstStyle/>
        <a:p>
          <a:endParaRPr lang="it-IT"/>
        </a:p>
      </dgm:t>
    </dgm:pt>
    <dgm:pt modelId="{E0D63036-75E7-4151-ABE0-0B3F102C367D}" type="sibTrans" cxnId="{E9DCC760-3CA5-4E8B-9DF2-716836AC0E42}">
      <dgm:prSet/>
      <dgm:spPr/>
      <dgm:t>
        <a:bodyPr/>
        <a:lstStyle/>
        <a:p>
          <a:endParaRPr lang="it-IT"/>
        </a:p>
      </dgm:t>
    </dgm:pt>
    <dgm:pt modelId="{78111D69-13BD-4BFA-B35D-2DBD15415F8A}" type="pres">
      <dgm:prSet presAssocID="{C1294994-D8BD-42F8-A4CE-A1B2B206247B}" presName="Name0" presStyleCnt="0">
        <dgm:presLayoutVars>
          <dgm:dir/>
          <dgm:animLvl val="lvl"/>
          <dgm:resizeHandles val="exact"/>
        </dgm:presLayoutVars>
      </dgm:prSet>
      <dgm:spPr/>
    </dgm:pt>
    <dgm:pt modelId="{C7CFBB36-B4A8-4F62-879B-A8AA9262DDFE}" type="pres">
      <dgm:prSet presAssocID="{9E931713-EC2D-4F0C-AF14-E4E53B2D73D2}" presName="linNode" presStyleCnt="0"/>
      <dgm:spPr/>
    </dgm:pt>
    <dgm:pt modelId="{550345E7-5DAC-48BF-A1D8-3A80217C5F34}" type="pres">
      <dgm:prSet presAssocID="{9E931713-EC2D-4F0C-AF14-E4E53B2D73D2}" presName="parentText" presStyleLbl="node1" presStyleIdx="0" presStyleCnt="4" custScaleX="187824" custScaleY="106833">
        <dgm:presLayoutVars>
          <dgm:chMax val="1"/>
          <dgm:bulletEnabled val="1"/>
        </dgm:presLayoutVars>
      </dgm:prSet>
      <dgm:spPr/>
    </dgm:pt>
    <dgm:pt modelId="{CE0E0AFF-2A71-408F-87F5-DB3632947323}" type="pres">
      <dgm:prSet presAssocID="{93D297E4-F907-403C-83DE-BF478C201F9C}" presName="sp" presStyleCnt="0"/>
      <dgm:spPr/>
    </dgm:pt>
    <dgm:pt modelId="{8C9D0FFB-7790-43D3-944C-E73A8A79FEC1}" type="pres">
      <dgm:prSet presAssocID="{35DD2784-2378-46D9-ACCA-36436F038B9A}" presName="linNode" presStyleCnt="0"/>
      <dgm:spPr/>
    </dgm:pt>
    <dgm:pt modelId="{AD5D5220-67A0-4F0C-9FE4-EA7FF3CC9E6D}" type="pres">
      <dgm:prSet presAssocID="{35DD2784-2378-46D9-ACCA-36436F038B9A}" presName="parentText" presStyleLbl="node1" presStyleIdx="1" presStyleCnt="4" custScaleX="187856">
        <dgm:presLayoutVars>
          <dgm:chMax val="1"/>
          <dgm:bulletEnabled val="1"/>
        </dgm:presLayoutVars>
      </dgm:prSet>
      <dgm:spPr/>
    </dgm:pt>
    <dgm:pt modelId="{C8351F41-47BC-4201-A014-2703F1714341}" type="pres">
      <dgm:prSet presAssocID="{056C905C-CA57-40FD-80C7-E01FC1E54399}" presName="sp" presStyleCnt="0"/>
      <dgm:spPr/>
    </dgm:pt>
    <dgm:pt modelId="{111FDEFC-E8C6-4D2C-9C39-6C7ABE1462B7}" type="pres">
      <dgm:prSet presAssocID="{D35C5439-F6FA-4AA7-ABFD-572F320100E7}" presName="linNode" presStyleCnt="0"/>
      <dgm:spPr/>
    </dgm:pt>
    <dgm:pt modelId="{F527D76D-7C5E-488C-8B11-78AC9D0639F7}" type="pres">
      <dgm:prSet presAssocID="{D35C5439-F6FA-4AA7-ABFD-572F320100E7}" presName="parentText" presStyleLbl="node1" presStyleIdx="2" presStyleCnt="4" custScaleX="187688">
        <dgm:presLayoutVars>
          <dgm:chMax val="1"/>
          <dgm:bulletEnabled val="1"/>
        </dgm:presLayoutVars>
      </dgm:prSet>
      <dgm:spPr/>
    </dgm:pt>
    <dgm:pt modelId="{29538FFF-8443-4534-8544-1F762B84CD53}" type="pres">
      <dgm:prSet presAssocID="{BC6FDCC4-DDB1-4C6D-849F-39419CC4D952}" presName="sp" presStyleCnt="0"/>
      <dgm:spPr/>
    </dgm:pt>
    <dgm:pt modelId="{CA0ABEAB-1BBA-4889-9C4B-A166FD16E944}" type="pres">
      <dgm:prSet presAssocID="{288D66A7-6724-46DB-892C-A96D83433CCD}" presName="linNode" presStyleCnt="0"/>
      <dgm:spPr/>
    </dgm:pt>
    <dgm:pt modelId="{AEC8D13D-DE91-4F97-933C-A2D2D9EE9F02}" type="pres">
      <dgm:prSet presAssocID="{288D66A7-6724-46DB-892C-A96D83433CCD}" presName="parentText" presStyleLbl="node1" presStyleIdx="3" presStyleCnt="4" custScaleX="188115" custLinFactNeighborX="593" custLinFactNeighborY="-660">
        <dgm:presLayoutVars>
          <dgm:chMax val="1"/>
          <dgm:bulletEnabled val="1"/>
        </dgm:presLayoutVars>
      </dgm:prSet>
      <dgm:spPr/>
    </dgm:pt>
  </dgm:ptLst>
  <dgm:cxnLst>
    <dgm:cxn modelId="{48E09233-5E79-4449-BA6F-4E1C5C609D89}" srcId="{C1294994-D8BD-42F8-A4CE-A1B2B206247B}" destId="{D35C5439-F6FA-4AA7-ABFD-572F320100E7}" srcOrd="2" destOrd="0" parTransId="{028EF8EC-808C-4EB7-ACEC-EC47AB9AFA42}" sibTransId="{BC6FDCC4-DDB1-4C6D-849F-39419CC4D952}"/>
    <dgm:cxn modelId="{2DD9A737-FF41-4583-8593-5522434DC40D}" type="presOf" srcId="{35DD2784-2378-46D9-ACCA-36436F038B9A}" destId="{AD5D5220-67A0-4F0C-9FE4-EA7FF3CC9E6D}" srcOrd="0" destOrd="0" presId="urn:microsoft.com/office/officeart/2005/8/layout/vList5"/>
    <dgm:cxn modelId="{E9DCC760-3CA5-4E8B-9DF2-716836AC0E42}" srcId="{C1294994-D8BD-42F8-A4CE-A1B2B206247B}" destId="{288D66A7-6724-46DB-892C-A96D83433CCD}" srcOrd="3" destOrd="0" parTransId="{039B46A8-6BD1-4EAC-9CE8-144601802DE4}" sibTransId="{E0D63036-75E7-4151-ABE0-0B3F102C367D}"/>
    <dgm:cxn modelId="{9E575F94-64AD-4360-8605-02451B5C1594}" srcId="{C1294994-D8BD-42F8-A4CE-A1B2B206247B}" destId="{9E931713-EC2D-4F0C-AF14-E4E53B2D73D2}" srcOrd="0" destOrd="0" parTransId="{4069F845-A9E4-4723-B607-3AE84FE3DBC3}" sibTransId="{93D297E4-F907-403C-83DE-BF478C201F9C}"/>
    <dgm:cxn modelId="{8D69C998-71BB-4E38-B8EE-75B0548987B2}" type="presOf" srcId="{9E931713-EC2D-4F0C-AF14-E4E53B2D73D2}" destId="{550345E7-5DAC-48BF-A1D8-3A80217C5F34}" srcOrd="0" destOrd="0" presId="urn:microsoft.com/office/officeart/2005/8/layout/vList5"/>
    <dgm:cxn modelId="{5CE0D3BC-82CA-48A4-84CF-3A83C15B0A47}" type="presOf" srcId="{288D66A7-6724-46DB-892C-A96D83433CCD}" destId="{AEC8D13D-DE91-4F97-933C-A2D2D9EE9F02}" srcOrd="0" destOrd="0" presId="urn:microsoft.com/office/officeart/2005/8/layout/vList5"/>
    <dgm:cxn modelId="{B010E5CE-2BE0-4491-B17D-6E99E090668C}" srcId="{C1294994-D8BD-42F8-A4CE-A1B2B206247B}" destId="{35DD2784-2378-46D9-ACCA-36436F038B9A}" srcOrd="1" destOrd="0" parTransId="{A24959B1-BB07-4E99-9FEA-1D584277FF97}" sibTransId="{056C905C-CA57-40FD-80C7-E01FC1E54399}"/>
    <dgm:cxn modelId="{0E2D3BDA-3870-4651-809A-B8ECF3487B56}" type="presOf" srcId="{C1294994-D8BD-42F8-A4CE-A1B2B206247B}" destId="{78111D69-13BD-4BFA-B35D-2DBD15415F8A}" srcOrd="0" destOrd="0" presId="urn:microsoft.com/office/officeart/2005/8/layout/vList5"/>
    <dgm:cxn modelId="{25418CF6-60B8-4144-8079-095F7B1AAF5B}" type="presOf" srcId="{D35C5439-F6FA-4AA7-ABFD-572F320100E7}" destId="{F527D76D-7C5E-488C-8B11-78AC9D0639F7}" srcOrd="0" destOrd="0" presId="urn:microsoft.com/office/officeart/2005/8/layout/vList5"/>
    <dgm:cxn modelId="{E65BABC1-BA9F-4ACE-A658-F110BB708271}" type="presParOf" srcId="{78111D69-13BD-4BFA-B35D-2DBD15415F8A}" destId="{C7CFBB36-B4A8-4F62-879B-A8AA9262DDFE}" srcOrd="0" destOrd="0" presId="urn:microsoft.com/office/officeart/2005/8/layout/vList5"/>
    <dgm:cxn modelId="{5B92FE03-A8EE-4295-908B-0D6D81FCA708}" type="presParOf" srcId="{C7CFBB36-B4A8-4F62-879B-A8AA9262DDFE}" destId="{550345E7-5DAC-48BF-A1D8-3A80217C5F34}" srcOrd="0" destOrd="0" presId="urn:microsoft.com/office/officeart/2005/8/layout/vList5"/>
    <dgm:cxn modelId="{47AFCB25-67CD-46A9-867C-5C2EE3C7641B}" type="presParOf" srcId="{78111D69-13BD-4BFA-B35D-2DBD15415F8A}" destId="{CE0E0AFF-2A71-408F-87F5-DB3632947323}" srcOrd="1" destOrd="0" presId="urn:microsoft.com/office/officeart/2005/8/layout/vList5"/>
    <dgm:cxn modelId="{5EDF46E0-EC0D-4A4F-890C-6C892F0E9B1F}" type="presParOf" srcId="{78111D69-13BD-4BFA-B35D-2DBD15415F8A}" destId="{8C9D0FFB-7790-43D3-944C-E73A8A79FEC1}" srcOrd="2" destOrd="0" presId="urn:microsoft.com/office/officeart/2005/8/layout/vList5"/>
    <dgm:cxn modelId="{56026DEB-01B7-4623-A021-4793E2971E44}" type="presParOf" srcId="{8C9D0FFB-7790-43D3-944C-E73A8A79FEC1}" destId="{AD5D5220-67A0-4F0C-9FE4-EA7FF3CC9E6D}" srcOrd="0" destOrd="0" presId="urn:microsoft.com/office/officeart/2005/8/layout/vList5"/>
    <dgm:cxn modelId="{E5641A37-D92E-44A8-A747-AABB1C18340D}" type="presParOf" srcId="{78111D69-13BD-4BFA-B35D-2DBD15415F8A}" destId="{C8351F41-47BC-4201-A014-2703F1714341}" srcOrd="3" destOrd="0" presId="urn:microsoft.com/office/officeart/2005/8/layout/vList5"/>
    <dgm:cxn modelId="{2C8308EC-4997-4900-B0A2-38F314929B8F}" type="presParOf" srcId="{78111D69-13BD-4BFA-B35D-2DBD15415F8A}" destId="{111FDEFC-E8C6-4D2C-9C39-6C7ABE1462B7}" srcOrd="4" destOrd="0" presId="urn:microsoft.com/office/officeart/2005/8/layout/vList5"/>
    <dgm:cxn modelId="{4BDAE7F1-F2CA-45F0-B763-FFEF7B9119D0}" type="presParOf" srcId="{111FDEFC-E8C6-4D2C-9C39-6C7ABE1462B7}" destId="{F527D76D-7C5E-488C-8B11-78AC9D0639F7}" srcOrd="0" destOrd="0" presId="urn:microsoft.com/office/officeart/2005/8/layout/vList5"/>
    <dgm:cxn modelId="{64F86169-721F-4199-9DEC-2457CAE0BA96}" type="presParOf" srcId="{78111D69-13BD-4BFA-B35D-2DBD15415F8A}" destId="{29538FFF-8443-4534-8544-1F762B84CD53}" srcOrd="5" destOrd="0" presId="urn:microsoft.com/office/officeart/2005/8/layout/vList5"/>
    <dgm:cxn modelId="{CCBA27D6-A290-4E05-9A22-4BAC10E9B13D}" type="presParOf" srcId="{78111D69-13BD-4BFA-B35D-2DBD15415F8A}" destId="{CA0ABEAB-1BBA-4889-9C4B-A166FD16E944}" srcOrd="6" destOrd="0" presId="urn:microsoft.com/office/officeart/2005/8/layout/vList5"/>
    <dgm:cxn modelId="{CC5FFCA3-3AFD-41F7-BB27-E900CBE35B22}" type="presParOf" srcId="{CA0ABEAB-1BBA-4889-9C4B-A166FD16E944}" destId="{AEC8D13D-DE91-4F97-933C-A2D2D9EE9F0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69B0FA-CA78-40DA-89E5-9E4E73165155}" type="doc">
      <dgm:prSet loTypeId="urn:microsoft.com/office/officeart/2005/8/layout/venn2" loCatId="relationship" qsTypeId="urn:microsoft.com/office/officeart/2005/8/quickstyle/simple1" qsCatId="simple" csTypeId="urn:microsoft.com/office/officeart/2005/8/colors/accent3_3" csCatId="accent3" phldr="1"/>
      <dgm:spPr/>
      <dgm:t>
        <a:bodyPr/>
        <a:lstStyle/>
        <a:p>
          <a:endParaRPr lang="it-IT"/>
        </a:p>
      </dgm:t>
    </dgm:pt>
    <dgm:pt modelId="{BEBAE7F0-A1DE-4ACE-A6F8-7BD14F1981D8}">
      <dgm:prSet phldrT="[Testo]" custT="1"/>
      <dgm:spPr/>
      <dgm:t>
        <a:bodyPr/>
        <a:lstStyle/>
        <a:p>
          <a:r>
            <a:rPr lang="it-IT" sz="2400" dirty="0"/>
            <a:t>TAM</a:t>
          </a:r>
          <a:endParaRPr lang="it-IT" sz="2000" dirty="0"/>
        </a:p>
        <a:p>
          <a:r>
            <a:rPr lang="it-IT" sz="1600" dirty="0"/>
            <a:t>2.736.045,99 €</a:t>
          </a:r>
        </a:p>
      </dgm:t>
    </dgm:pt>
    <dgm:pt modelId="{F3A14B6A-7220-4452-9B3D-43E34B332CAC}" type="parTrans" cxnId="{6F0A8E87-7DDE-434E-920F-CFC9F5597BE6}">
      <dgm:prSet/>
      <dgm:spPr/>
      <dgm:t>
        <a:bodyPr/>
        <a:lstStyle/>
        <a:p>
          <a:endParaRPr lang="it-IT"/>
        </a:p>
      </dgm:t>
    </dgm:pt>
    <dgm:pt modelId="{ADB96A21-2A12-4A66-8E0C-D748957F3B47}" type="sibTrans" cxnId="{6F0A8E87-7DDE-434E-920F-CFC9F5597BE6}">
      <dgm:prSet/>
      <dgm:spPr/>
      <dgm:t>
        <a:bodyPr/>
        <a:lstStyle/>
        <a:p>
          <a:endParaRPr lang="it-IT"/>
        </a:p>
      </dgm:t>
    </dgm:pt>
    <dgm:pt modelId="{37613880-7380-4D02-B0EA-F7F1F0A177BF}">
      <dgm:prSet phldrT="[Testo]" custT="1"/>
      <dgm:spPr/>
      <dgm:t>
        <a:bodyPr/>
        <a:lstStyle/>
        <a:p>
          <a:r>
            <a:rPr lang="it-IT" sz="2400" dirty="0"/>
            <a:t>SAM</a:t>
          </a:r>
        </a:p>
        <a:p>
          <a:r>
            <a:rPr lang="it-IT" sz="1600" dirty="0"/>
            <a:t>2.187.963,97 €</a:t>
          </a:r>
          <a:endParaRPr lang="it-IT" sz="1100" dirty="0"/>
        </a:p>
      </dgm:t>
    </dgm:pt>
    <dgm:pt modelId="{720286BF-4AC3-4EE5-AC0E-E1A6BF036790}" type="parTrans" cxnId="{7E429D15-9933-4AF0-A4BE-F5BF2C0C230B}">
      <dgm:prSet/>
      <dgm:spPr/>
      <dgm:t>
        <a:bodyPr/>
        <a:lstStyle/>
        <a:p>
          <a:endParaRPr lang="it-IT"/>
        </a:p>
      </dgm:t>
    </dgm:pt>
    <dgm:pt modelId="{01A8B3BC-B33E-4F65-AF90-E217936072E2}" type="sibTrans" cxnId="{7E429D15-9933-4AF0-A4BE-F5BF2C0C230B}">
      <dgm:prSet/>
      <dgm:spPr/>
      <dgm:t>
        <a:bodyPr/>
        <a:lstStyle/>
        <a:p>
          <a:endParaRPr lang="it-IT"/>
        </a:p>
      </dgm:t>
    </dgm:pt>
    <dgm:pt modelId="{57DE3448-0364-4E4D-B6BF-5DF31E032E48}">
      <dgm:prSet phldrT="[Testo]" custT="1"/>
      <dgm:spPr/>
      <dgm:t>
        <a:bodyPr/>
        <a:lstStyle/>
        <a:p>
          <a:r>
            <a:rPr lang="it-IT" sz="2400" dirty="0"/>
            <a:t>SOM </a:t>
          </a:r>
        </a:p>
        <a:p>
          <a:r>
            <a:rPr lang="it-IT" sz="1800" dirty="0"/>
            <a:t>757.372,14</a:t>
          </a:r>
          <a:r>
            <a:rPr lang="it-IT" sz="2400" dirty="0"/>
            <a:t>€</a:t>
          </a:r>
        </a:p>
      </dgm:t>
    </dgm:pt>
    <dgm:pt modelId="{E8F04F77-9416-4F86-B94C-F54A3A2A04C2}" type="parTrans" cxnId="{4C44DBAE-35B9-4A2A-95B2-B6C4A4B8C369}">
      <dgm:prSet/>
      <dgm:spPr/>
      <dgm:t>
        <a:bodyPr/>
        <a:lstStyle/>
        <a:p>
          <a:endParaRPr lang="it-IT"/>
        </a:p>
      </dgm:t>
    </dgm:pt>
    <dgm:pt modelId="{D8100785-DEDD-48AE-AC5B-9BCA2BC4D1F5}" type="sibTrans" cxnId="{4C44DBAE-35B9-4A2A-95B2-B6C4A4B8C369}">
      <dgm:prSet/>
      <dgm:spPr/>
      <dgm:t>
        <a:bodyPr/>
        <a:lstStyle/>
        <a:p>
          <a:endParaRPr lang="it-IT"/>
        </a:p>
      </dgm:t>
    </dgm:pt>
    <dgm:pt modelId="{09B12A22-9610-41ED-9770-22FA4ACE0CCB}" type="pres">
      <dgm:prSet presAssocID="{9669B0FA-CA78-40DA-89E5-9E4E73165155}" presName="Name0" presStyleCnt="0">
        <dgm:presLayoutVars>
          <dgm:chMax val="7"/>
          <dgm:resizeHandles val="exact"/>
        </dgm:presLayoutVars>
      </dgm:prSet>
      <dgm:spPr/>
    </dgm:pt>
    <dgm:pt modelId="{6EE067C5-0039-4A1D-B68A-4A91FE84262C}" type="pres">
      <dgm:prSet presAssocID="{9669B0FA-CA78-40DA-89E5-9E4E73165155}" presName="comp1" presStyleCnt="0"/>
      <dgm:spPr/>
    </dgm:pt>
    <dgm:pt modelId="{2B9372BD-BF31-42FD-825D-8B75F7CD52D5}" type="pres">
      <dgm:prSet presAssocID="{9669B0FA-CA78-40DA-89E5-9E4E73165155}" presName="circle1" presStyleLbl="node1" presStyleIdx="0" presStyleCnt="3" custLinFactNeighborX="1438" custLinFactNeighborY="-1173"/>
      <dgm:spPr/>
    </dgm:pt>
    <dgm:pt modelId="{FA774D29-5D1A-49E3-A902-D37380EDBE59}" type="pres">
      <dgm:prSet presAssocID="{9669B0FA-CA78-40DA-89E5-9E4E73165155}" presName="c1text" presStyleLbl="node1" presStyleIdx="0" presStyleCnt="3">
        <dgm:presLayoutVars>
          <dgm:bulletEnabled val="1"/>
        </dgm:presLayoutVars>
      </dgm:prSet>
      <dgm:spPr/>
    </dgm:pt>
    <dgm:pt modelId="{FAF0FC97-7DDD-4742-94B2-29FCCA3EDB78}" type="pres">
      <dgm:prSet presAssocID="{9669B0FA-CA78-40DA-89E5-9E4E73165155}" presName="comp2" presStyleCnt="0"/>
      <dgm:spPr/>
    </dgm:pt>
    <dgm:pt modelId="{1850A529-4FE9-4AE3-A67D-1EE5CEAD50C4}" type="pres">
      <dgm:prSet presAssocID="{9669B0FA-CA78-40DA-89E5-9E4E73165155}" presName="circle2" presStyleLbl="node1" presStyleIdx="1" presStyleCnt="3"/>
      <dgm:spPr/>
    </dgm:pt>
    <dgm:pt modelId="{B7FBBF67-B4CF-4E18-8180-FD5864EFE192}" type="pres">
      <dgm:prSet presAssocID="{9669B0FA-CA78-40DA-89E5-9E4E73165155}" presName="c2text" presStyleLbl="node1" presStyleIdx="1" presStyleCnt="3">
        <dgm:presLayoutVars>
          <dgm:bulletEnabled val="1"/>
        </dgm:presLayoutVars>
      </dgm:prSet>
      <dgm:spPr/>
    </dgm:pt>
    <dgm:pt modelId="{877D7D52-F65A-4BA0-952C-D830306C4B5E}" type="pres">
      <dgm:prSet presAssocID="{9669B0FA-CA78-40DA-89E5-9E4E73165155}" presName="comp3" presStyleCnt="0"/>
      <dgm:spPr/>
    </dgm:pt>
    <dgm:pt modelId="{4B549611-46C6-49AD-90B5-9C2786DB0DCF}" type="pres">
      <dgm:prSet presAssocID="{9669B0FA-CA78-40DA-89E5-9E4E73165155}" presName="circle3" presStyleLbl="node1" presStyleIdx="2" presStyleCnt="3" custLinFactNeighborY="-375"/>
      <dgm:spPr/>
    </dgm:pt>
    <dgm:pt modelId="{634ACF5B-AFDD-48BF-B66A-C7649B6C2F0C}" type="pres">
      <dgm:prSet presAssocID="{9669B0FA-CA78-40DA-89E5-9E4E73165155}" presName="c3text" presStyleLbl="node1" presStyleIdx="2" presStyleCnt="3">
        <dgm:presLayoutVars>
          <dgm:bulletEnabled val="1"/>
        </dgm:presLayoutVars>
      </dgm:prSet>
      <dgm:spPr/>
    </dgm:pt>
  </dgm:ptLst>
  <dgm:cxnLst>
    <dgm:cxn modelId="{2D1D870F-5B98-4FD1-88B2-1A35DEACDB3A}" type="presOf" srcId="{57DE3448-0364-4E4D-B6BF-5DF31E032E48}" destId="{4B549611-46C6-49AD-90B5-9C2786DB0DCF}" srcOrd="0" destOrd="0" presId="urn:microsoft.com/office/officeart/2005/8/layout/venn2"/>
    <dgm:cxn modelId="{7E429D15-9933-4AF0-A4BE-F5BF2C0C230B}" srcId="{9669B0FA-CA78-40DA-89E5-9E4E73165155}" destId="{37613880-7380-4D02-B0EA-F7F1F0A177BF}" srcOrd="1" destOrd="0" parTransId="{720286BF-4AC3-4EE5-AC0E-E1A6BF036790}" sibTransId="{01A8B3BC-B33E-4F65-AF90-E217936072E2}"/>
    <dgm:cxn modelId="{33AF762F-B891-4F7E-AC4A-EED815A9A901}" type="presOf" srcId="{57DE3448-0364-4E4D-B6BF-5DF31E032E48}" destId="{634ACF5B-AFDD-48BF-B66A-C7649B6C2F0C}" srcOrd="1" destOrd="0" presId="urn:microsoft.com/office/officeart/2005/8/layout/venn2"/>
    <dgm:cxn modelId="{F96E5631-C3D5-4AD3-9777-9802404104E5}" type="presOf" srcId="{37613880-7380-4D02-B0EA-F7F1F0A177BF}" destId="{B7FBBF67-B4CF-4E18-8180-FD5864EFE192}" srcOrd="1" destOrd="0" presId="urn:microsoft.com/office/officeart/2005/8/layout/venn2"/>
    <dgm:cxn modelId="{DB2FCB67-AE63-40B5-B616-D0386C774123}" type="presOf" srcId="{9669B0FA-CA78-40DA-89E5-9E4E73165155}" destId="{09B12A22-9610-41ED-9770-22FA4ACE0CCB}" srcOrd="0" destOrd="0" presId="urn:microsoft.com/office/officeart/2005/8/layout/venn2"/>
    <dgm:cxn modelId="{0C41E54A-D34D-4B05-AC7B-B0AA3F356AC8}" type="presOf" srcId="{37613880-7380-4D02-B0EA-F7F1F0A177BF}" destId="{1850A529-4FE9-4AE3-A67D-1EE5CEAD50C4}" srcOrd="0" destOrd="0" presId="urn:microsoft.com/office/officeart/2005/8/layout/venn2"/>
    <dgm:cxn modelId="{6F0A8E87-7DDE-434E-920F-CFC9F5597BE6}" srcId="{9669B0FA-CA78-40DA-89E5-9E4E73165155}" destId="{BEBAE7F0-A1DE-4ACE-A6F8-7BD14F1981D8}" srcOrd="0" destOrd="0" parTransId="{F3A14B6A-7220-4452-9B3D-43E34B332CAC}" sibTransId="{ADB96A21-2A12-4A66-8E0C-D748957F3B47}"/>
    <dgm:cxn modelId="{4C44DBAE-35B9-4A2A-95B2-B6C4A4B8C369}" srcId="{9669B0FA-CA78-40DA-89E5-9E4E73165155}" destId="{57DE3448-0364-4E4D-B6BF-5DF31E032E48}" srcOrd="2" destOrd="0" parTransId="{E8F04F77-9416-4F86-B94C-F54A3A2A04C2}" sibTransId="{D8100785-DEDD-48AE-AC5B-9BCA2BC4D1F5}"/>
    <dgm:cxn modelId="{A7E6C1AF-6C89-4966-A6FB-86899965E632}" type="presOf" srcId="{BEBAE7F0-A1DE-4ACE-A6F8-7BD14F1981D8}" destId="{FA774D29-5D1A-49E3-A902-D37380EDBE59}" srcOrd="1" destOrd="0" presId="urn:microsoft.com/office/officeart/2005/8/layout/venn2"/>
    <dgm:cxn modelId="{36B910DA-32B0-4D93-B101-1323675F61B8}" type="presOf" srcId="{BEBAE7F0-A1DE-4ACE-A6F8-7BD14F1981D8}" destId="{2B9372BD-BF31-42FD-825D-8B75F7CD52D5}" srcOrd="0" destOrd="0" presId="urn:microsoft.com/office/officeart/2005/8/layout/venn2"/>
    <dgm:cxn modelId="{E1EBE2AB-EB79-40C8-94B6-E9C3A4083F4B}" type="presParOf" srcId="{09B12A22-9610-41ED-9770-22FA4ACE0CCB}" destId="{6EE067C5-0039-4A1D-B68A-4A91FE84262C}" srcOrd="0" destOrd="0" presId="urn:microsoft.com/office/officeart/2005/8/layout/venn2"/>
    <dgm:cxn modelId="{E8AF9300-8682-4FAE-8774-530781AF21C3}" type="presParOf" srcId="{6EE067C5-0039-4A1D-B68A-4A91FE84262C}" destId="{2B9372BD-BF31-42FD-825D-8B75F7CD52D5}" srcOrd="0" destOrd="0" presId="urn:microsoft.com/office/officeart/2005/8/layout/venn2"/>
    <dgm:cxn modelId="{F423C04B-76EC-4F91-9F47-1092BAE8E3DD}" type="presParOf" srcId="{6EE067C5-0039-4A1D-B68A-4A91FE84262C}" destId="{FA774D29-5D1A-49E3-A902-D37380EDBE59}" srcOrd="1" destOrd="0" presId="urn:microsoft.com/office/officeart/2005/8/layout/venn2"/>
    <dgm:cxn modelId="{95392575-8652-443A-8D54-5B414BC2C098}" type="presParOf" srcId="{09B12A22-9610-41ED-9770-22FA4ACE0CCB}" destId="{FAF0FC97-7DDD-4742-94B2-29FCCA3EDB78}" srcOrd="1" destOrd="0" presId="urn:microsoft.com/office/officeart/2005/8/layout/venn2"/>
    <dgm:cxn modelId="{460CCE90-4127-495A-80B8-10A3D2358D20}" type="presParOf" srcId="{FAF0FC97-7DDD-4742-94B2-29FCCA3EDB78}" destId="{1850A529-4FE9-4AE3-A67D-1EE5CEAD50C4}" srcOrd="0" destOrd="0" presId="urn:microsoft.com/office/officeart/2005/8/layout/venn2"/>
    <dgm:cxn modelId="{1B8CF21B-9248-4DB8-AF05-CD171121C760}" type="presParOf" srcId="{FAF0FC97-7DDD-4742-94B2-29FCCA3EDB78}" destId="{B7FBBF67-B4CF-4E18-8180-FD5864EFE192}" srcOrd="1" destOrd="0" presId="urn:microsoft.com/office/officeart/2005/8/layout/venn2"/>
    <dgm:cxn modelId="{CF66E8ED-2413-488F-800E-BEC1DD465299}" type="presParOf" srcId="{09B12A22-9610-41ED-9770-22FA4ACE0CCB}" destId="{877D7D52-F65A-4BA0-952C-D830306C4B5E}" srcOrd="2" destOrd="0" presId="urn:microsoft.com/office/officeart/2005/8/layout/venn2"/>
    <dgm:cxn modelId="{7DBD4C52-BC07-4C61-98F5-EA1E20697041}" type="presParOf" srcId="{877D7D52-F65A-4BA0-952C-D830306C4B5E}" destId="{4B549611-46C6-49AD-90B5-9C2786DB0DCF}" srcOrd="0" destOrd="0" presId="urn:microsoft.com/office/officeart/2005/8/layout/venn2"/>
    <dgm:cxn modelId="{7702E722-E24E-47B3-80B1-8346038A519F}" type="presParOf" srcId="{877D7D52-F65A-4BA0-952C-D830306C4B5E}" destId="{634ACF5B-AFDD-48BF-B66A-C7649B6C2F0C}"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A4016A-F3C4-4F62-A515-DF539962B8A9}" type="doc">
      <dgm:prSet loTypeId="urn:microsoft.com/office/officeart/2005/8/layout/hierarchy3" loCatId="relationship" qsTypeId="urn:microsoft.com/office/officeart/2005/8/quickstyle/simple1" qsCatId="simple" csTypeId="urn:microsoft.com/office/officeart/2005/8/colors/accent5_4" csCatId="accent5" phldr="1"/>
      <dgm:spPr/>
      <dgm:t>
        <a:bodyPr/>
        <a:lstStyle/>
        <a:p>
          <a:endParaRPr lang="it-IT"/>
        </a:p>
      </dgm:t>
    </dgm:pt>
    <dgm:pt modelId="{E494BF0D-FD5D-45B6-A5A0-CE0DEDC0CDD9}">
      <dgm:prSet phldrT="[Testo]"/>
      <dgm:spPr/>
      <dgm:t>
        <a:bodyPr/>
        <a:lstStyle/>
        <a:p>
          <a:r>
            <a:rPr lang="it-IT" dirty="0"/>
            <a:t>MACRO-ANALISI DI MERCATO</a:t>
          </a:r>
        </a:p>
      </dgm:t>
    </dgm:pt>
    <dgm:pt modelId="{F38F0AAD-7C0E-453C-B655-3879A75A6F5D}" type="parTrans" cxnId="{079C820D-BC01-4143-A38A-EDF12C0F6CFC}">
      <dgm:prSet/>
      <dgm:spPr/>
      <dgm:t>
        <a:bodyPr/>
        <a:lstStyle/>
        <a:p>
          <a:endParaRPr lang="it-IT"/>
        </a:p>
      </dgm:t>
    </dgm:pt>
    <dgm:pt modelId="{14F77C04-10A1-4285-93D4-03EA6400EB29}" type="sibTrans" cxnId="{079C820D-BC01-4143-A38A-EDF12C0F6CFC}">
      <dgm:prSet/>
      <dgm:spPr/>
      <dgm:t>
        <a:bodyPr/>
        <a:lstStyle/>
        <a:p>
          <a:endParaRPr lang="it-IT"/>
        </a:p>
      </dgm:t>
    </dgm:pt>
    <dgm:pt modelId="{C3941DE9-BE69-40A9-92A7-D3A089AD027E}">
      <dgm:prSet phldrT="[Testo]"/>
      <dgm:spPr/>
      <dgm:t>
        <a:bodyPr/>
        <a:lstStyle/>
        <a:p>
          <a:pPr>
            <a:buFontTx/>
            <a:buChar char="-"/>
          </a:pPr>
          <a:r>
            <a:rPr lang="it-IT" dirty="0">
              <a:effectLst/>
              <a:latin typeface="Times New Roman" panose="02020603050405020304" pitchFamily="18" charset="0"/>
              <a:ea typeface="Times New Roman" panose="02020603050405020304" pitchFamily="18" charset="0"/>
            </a:rPr>
            <a:t>Me</a:t>
          </a:r>
          <a:r>
            <a:rPr lang="it-IT" dirty="0">
              <a:latin typeface="Times New Roman" panose="02020603050405020304" pitchFamily="18" charset="0"/>
              <a:ea typeface="Times New Roman" panose="02020603050405020304" pitchFamily="18" charset="0"/>
            </a:rPr>
            <a:t>rcato assicurativo agricolo: </a:t>
          </a:r>
          <a:r>
            <a:rPr lang="it-IT" dirty="0">
              <a:effectLst/>
              <a:latin typeface="Times New Roman" panose="02020603050405020304" pitchFamily="18" charset="0"/>
              <a:ea typeface="Times New Roman" panose="02020603050405020304" pitchFamily="18" charset="0"/>
            </a:rPr>
            <a:t> </a:t>
          </a:r>
          <a:r>
            <a:rPr lang="it-IT" b="1" dirty="0">
              <a:effectLst/>
              <a:latin typeface="Times New Roman" panose="02020603050405020304" pitchFamily="18" charset="0"/>
              <a:ea typeface="Times New Roman" panose="02020603050405020304" pitchFamily="18" charset="0"/>
            </a:rPr>
            <a:t>6.5 miliardi di euro</a:t>
          </a:r>
          <a:endParaRPr lang="it-IT" dirty="0"/>
        </a:p>
      </dgm:t>
    </dgm:pt>
    <dgm:pt modelId="{59F7CBF6-FEC4-4751-ACBE-88AA56538B61}" type="parTrans" cxnId="{696F7328-CDB3-421D-BA89-6A0E425FAEDA}">
      <dgm:prSet/>
      <dgm:spPr/>
      <dgm:t>
        <a:bodyPr/>
        <a:lstStyle/>
        <a:p>
          <a:endParaRPr lang="it-IT"/>
        </a:p>
      </dgm:t>
    </dgm:pt>
    <dgm:pt modelId="{73D35BFE-8789-4465-8F2E-B9E5BF1BF32B}" type="sibTrans" cxnId="{696F7328-CDB3-421D-BA89-6A0E425FAEDA}">
      <dgm:prSet/>
      <dgm:spPr/>
      <dgm:t>
        <a:bodyPr/>
        <a:lstStyle/>
        <a:p>
          <a:endParaRPr lang="it-IT"/>
        </a:p>
      </dgm:t>
    </dgm:pt>
    <dgm:pt modelId="{21203DEE-22B9-42D2-9076-49704C20538C}">
      <dgm:prSet phldrT="[Testo]"/>
      <dgm:spPr/>
      <dgm:t>
        <a:bodyPr/>
        <a:lstStyle/>
        <a:p>
          <a:r>
            <a:rPr lang="it-IT" b="1" dirty="0">
              <a:effectLst/>
              <a:latin typeface="Times New Roman" panose="02020603050405020304" pitchFamily="18" charset="0"/>
              <a:ea typeface="Times New Roman" panose="02020603050405020304" pitchFamily="18" charset="0"/>
            </a:rPr>
            <a:t> </a:t>
          </a:r>
          <a:r>
            <a:rPr lang="it-IT" b="1" dirty="0">
              <a:latin typeface="Times New Roman" panose="02020603050405020304" pitchFamily="18" charset="0"/>
              <a:ea typeface="Times New Roman" panose="02020603050405020304" pitchFamily="18" charset="0"/>
            </a:rPr>
            <a:t> </a:t>
          </a:r>
          <a:r>
            <a:rPr lang="it-IT" b="1" dirty="0">
              <a:effectLst/>
              <a:latin typeface="Times New Roman" panose="02020603050405020304" pitchFamily="18" charset="0"/>
              <a:ea typeface="Times New Roman" panose="02020603050405020304" pitchFamily="18" charset="0"/>
            </a:rPr>
            <a:t>64.492</a:t>
          </a:r>
          <a:r>
            <a:rPr lang="it-IT" dirty="0">
              <a:effectLst/>
              <a:latin typeface="Times New Roman" panose="02020603050405020304" pitchFamily="18" charset="0"/>
              <a:ea typeface="Times New Roman" panose="02020603050405020304" pitchFamily="18" charset="0"/>
            </a:rPr>
            <a:t> </a:t>
          </a:r>
          <a:r>
            <a:rPr lang="it-IT" b="1" dirty="0">
              <a:latin typeface="Times New Roman" panose="02020603050405020304" pitchFamily="18" charset="0"/>
              <a:ea typeface="Times New Roman" panose="02020603050405020304" pitchFamily="18" charset="0"/>
            </a:rPr>
            <a:t> aziende agricole assicurate  (2021- Ismea)</a:t>
          </a:r>
          <a:endParaRPr lang="it-IT" dirty="0"/>
        </a:p>
      </dgm:t>
    </dgm:pt>
    <dgm:pt modelId="{6F1EDA69-CDAE-4A2B-B9B2-5B7956245035}" type="parTrans" cxnId="{894F1746-4A23-424E-ACCC-CAF96AD8D875}">
      <dgm:prSet>
        <dgm:style>
          <a:lnRef idx="1">
            <a:schemeClr val="accent3"/>
          </a:lnRef>
          <a:fillRef idx="0">
            <a:schemeClr val="accent3"/>
          </a:fillRef>
          <a:effectRef idx="0">
            <a:schemeClr val="accent3"/>
          </a:effectRef>
          <a:fontRef idx="minor">
            <a:schemeClr val="tx1"/>
          </a:fontRef>
        </dgm:style>
      </dgm:prSet>
      <dgm:spPr/>
      <dgm:t>
        <a:bodyPr/>
        <a:lstStyle/>
        <a:p>
          <a:endParaRPr lang="it-IT"/>
        </a:p>
      </dgm:t>
    </dgm:pt>
    <dgm:pt modelId="{98F351C7-4EE2-473D-8E21-0FC53ABF30BC}" type="sibTrans" cxnId="{894F1746-4A23-424E-ACCC-CAF96AD8D875}">
      <dgm:prSet/>
      <dgm:spPr/>
      <dgm:t>
        <a:bodyPr/>
        <a:lstStyle/>
        <a:p>
          <a:endParaRPr lang="it-IT"/>
        </a:p>
      </dgm:t>
    </dgm:pt>
    <dgm:pt modelId="{73B7F054-9DBB-437C-836B-B387079FE735}" type="pres">
      <dgm:prSet presAssocID="{9BA4016A-F3C4-4F62-A515-DF539962B8A9}" presName="diagram" presStyleCnt="0">
        <dgm:presLayoutVars>
          <dgm:chPref val="1"/>
          <dgm:dir/>
          <dgm:animOne val="branch"/>
          <dgm:animLvl val="lvl"/>
          <dgm:resizeHandles/>
        </dgm:presLayoutVars>
      </dgm:prSet>
      <dgm:spPr/>
    </dgm:pt>
    <dgm:pt modelId="{D038CCE9-A692-4672-86DC-3A8A405D8658}" type="pres">
      <dgm:prSet presAssocID="{E494BF0D-FD5D-45B6-A5A0-CE0DEDC0CDD9}" presName="root" presStyleCnt="0"/>
      <dgm:spPr/>
    </dgm:pt>
    <dgm:pt modelId="{5CA162AA-0F69-449E-BCA9-4AD665E4F114}" type="pres">
      <dgm:prSet presAssocID="{E494BF0D-FD5D-45B6-A5A0-CE0DEDC0CDD9}" presName="rootComposite" presStyleCnt="0"/>
      <dgm:spPr/>
    </dgm:pt>
    <dgm:pt modelId="{AA97B576-ECED-4C51-858F-DFEBF67A871A}" type="pres">
      <dgm:prSet presAssocID="{E494BF0D-FD5D-45B6-A5A0-CE0DEDC0CDD9}" presName="rootText" presStyleLbl="node1" presStyleIdx="0" presStyleCnt="1" custScaleX="83328" custScaleY="29338" custLinFactNeighborX="601" custLinFactNeighborY="-227"/>
      <dgm:spPr/>
    </dgm:pt>
    <dgm:pt modelId="{C984F7FC-55F6-40EA-BE1B-DE0584BD7BD8}" type="pres">
      <dgm:prSet presAssocID="{E494BF0D-FD5D-45B6-A5A0-CE0DEDC0CDD9}" presName="rootConnector" presStyleLbl="node1" presStyleIdx="0" presStyleCnt="1"/>
      <dgm:spPr/>
    </dgm:pt>
    <dgm:pt modelId="{35839534-2C18-4546-AF40-99A82109F00C}" type="pres">
      <dgm:prSet presAssocID="{E494BF0D-FD5D-45B6-A5A0-CE0DEDC0CDD9}" presName="childShape" presStyleCnt="0"/>
      <dgm:spPr/>
    </dgm:pt>
    <dgm:pt modelId="{B6EC79D6-FA96-41F4-8B46-2A853C238A21}" type="pres">
      <dgm:prSet presAssocID="{59F7CBF6-FEC4-4751-ACBE-88AA56538B61}" presName="Name13" presStyleLbl="parChTrans1D2" presStyleIdx="0" presStyleCnt="2"/>
      <dgm:spPr/>
    </dgm:pt>
    <dgm:pt modelId="{98C09874-4FBC-41F2-B0C4-693DDFF779CB}" type="pres">
      <dgm:prSet presAssocID="{C3941DE9-BE69-40A9-92A7-D3A089AD027E}" presName="childText" presStyleLbl="bgAcc1" presStyleIdx="0" presStyleCnt="2" custScaleX="119590" custScaleY="45805">
        <dgm:presLayoutVars>
          <dgm:bulletEnabled val="1"/>
        </dgm:presLayoutVars>
      </dgm:prSet>
      <dgm:spPr/>
    </dgm:pt>
    <dgm:pt modelId="{4FB93D1E-2557-4432-84F7-0083EB4893D9}" type="pres">
      <dgm:prSet presAssocID="{6F1EDA69-CDAE-4A2B-B9B2-5B7956245035}" presName="Name13" presStyleLbl="parChTrans1D2" presStyleIdx="1" presStyleCnt="2"/>
      <dgm:spPr/>
    </dgm:pt>
    <dgm:pt modelId="{2A866A61-94AF-4D1D-9FC5-870858B6A3F0}" type="pres">
      <dgm:prSet presAssocID="{21203DEE-22B9-42D2-9076-49704C20538C}" presName="childText" presStyleLbl="bgAcc1" presStyleIdx="1" presStyleCnt="2" custScaleX="103560" custScaleY="42549">
        <dgm:presLayoutVars>
          <dgm:bulletEnabled val="1"/>
        </dgm:presLayoutVars>
      </dgm:prSet>
      <dgm:spPr/>
    </dgm:pt>
  </dgm:ptLst>
  <dgm:cxnLst>
    <dgm:cxn modelId="{828F6105-837F-4C5B-9953-4346FFD8ADE0}" type="presOf" srcId="{59F7CBF6-FEC4-4751-ACBE-88AA56538B61}" destId="{B6EC79D6-FA96-41F4-8B46-2A853C238A21}" srcOrd="0" destOrd="0" presId="urn:microsoft.com/office/officeart/2005/8/layout/hierarchy3"/>
    <dgm:cxn modelId="{62D23506-4D3C-4CDB-8C4D-D6E823ECEF9D}" type="presOf" srcId="{E494BF0D-FD5D-45B6-A5A0-CE0DEDC0CDD9}" destId="{C984F7FC-55F6-40EA-BE1B-DE0584BD7BD8}" srcOrd="1" destOrd="0" presId="urn:microsoft.com/office/officeart/2005/8/layout/hierarchy3"/>
    <dgm:cxn modelId="{6451F709-620E-46FD-858E-5FF9E0A8271F}" type="presOf" srcId="{C3941DE9-BE69-40A9-92A7-D3A089AD027E}" destId="{98C09874-4FBC-41F2-B0C4-693DDFF779CB}" srcOrd="0" destOrd="0" presId="urn:microsoft.com/office/officeart/2005/8/layout/hierarchy3"/>
    <dgm:cxn modelId="{079C820D-BC01-4143-A38A-EDF12C0F6CFC}" srcId="{9BA4016A-F3C4-4F62-A515-DF539962B8A9}" destId="{E494BF0D-FD5D-45B6-A5A0-CE0DEDC0CDD9}" srcOrd="0" destOrd="0" parTransId="{F38F0AAD-7C0E-453C-B655-3879A75A6F5D}" sibTransId="{14F77C04-10A1-4285-93D4-03EA6400EB29}"/>
    <dgm:cxn modelId="{1CFE9B24-8F30-4079-A2D9-394137343A72}" type="presOf" srcId="{9BA4016A-F3C4-4F62-A515-DF539962B8A9}" destId="{73B7F054-9DBB-437C-836B-B387079FE735}" srcOrd="0" destOrd="0" presId="urn:microsoft.com/office/officeart/2005/8/layout/hierarchy3"/>
    <dgm:cxn modelId="{696F7328-CDB3-421D-BA89-6A0E425FAEDA}" srcId="{E494BF0D-FD5D-45B6-A5A0-CE0DEDC0CDD9}" destId="{C3941DE9-BE69-40A9-92A7-D3A089AD027E}" srcOrd="0" destOrd="0" parTransId="{59F7CBF6-FEC4-4751-ACBE-88AA56538B61}" sibTransId="{73D35BFE-8789-4465-8F2E-B9E5BF1BF32B}"/>
    <dgm:cxn modelId="{894F1746-4A23-424E-ACCC-CAF96AD8D875}" srcId="{E494BF0D-FD5D-45B6-A5A0-CE0DEDC0CDD9}" destId="{21203DEE-22B9-42D2-9076-49704C20538C}" srcOrd="1" destOrd="0" parTransId="{6F1EDA69-CDAE-4A2B-B9B2-5B7956245035}" sibTransId="{98F351C7-4EE2-473D-8E21-0FC53ABF30BC}"/>
    <dgm:cxn modelId="{ADF739AB-A7E7-4A27-9EE9-3EE7B93ED274}" type="presOf" srcId="{21203DEE-22B9-42D2-9076-49704C20538C}" destId="{2A866A61-94AF-4D1D-9FC5-870858B6A3F0}" srcOrd="0" destOrd="0" presId="urn:microsoft.com/office/officeart/2005/8/layout/hierarchy3"/>
    <dgm:cxn modelId="{149347B0-CD25-485E-93D7-E634265FE711}" type="presOf" srcId="{6F1EDA69-CDAE-4A2B-B9B2-5B7956245035}" destId="{4FB93D1E-2557-4432-84F7-0083EB4893D9}" srcOrd="0" destOrd="0" presId="urn:microsoft.com/office/officeart/2005/8/layout/hierarchy3"/>
    <dgm:cxn modelId="{C75189B2-B11B-4F13-B066-066FC25646E2}" type="presOf" srcId="{E494BF0D-FD5D-45B6-A5A0-CE0DEDC0CDD9}" destId="{AA97B576-ECED-4C51-858F-DFEBF67A871A}" srcOrd="0" destOrd="0" presId="urn:microsoft.com/office/officeart/2005/8/layout/hierarchy3"/>
    <dgm:cxn modelId="{E9683521-547D-458E-81E0-DACA796893D4}" type="presParOf" srcId="{73B7F054-9DBB-437C-836B-B387079FE735}" destId="{D038CCE9-A692-4672-86DC-3A8A405D8658}" srcOrd="0" destOrd="0" presId="urn:microsoft.com/office/officeart/2005/8/layout/hierarchy3"/>
    <dgm:cxn modelId="{3501F923-A7C4-4ECB-AFFE-1D7A1E6E010B}" type="presParOf" srcId="{D038CCE9-A692-4672-86DC-3A8A405D8658}" destId="{5CA162AA-0F69-449E-BCA9-4AD665E4F114}" srcOrd="0" destOrd="0" presId="urn:microsoft.com/office/officeart/2005/8/layout/hierarchy3"/>
    <dgm:cxn modelId="{A14368E4-10E0-4DDB-908E-CEC0CA4D0C55}" type="presParOf" srcId="{5CA162AA-0F69-449E-BCA9-4AD665E4F114}" destId="{AA97B576-ECED-4C51-858F-DFEBF67A871A}" srcOrd="0" destOrd="0" presId="urn:microsoft.com/office/officeart/2005/8/layout/hierarchy3"/>
    <dgm:cxn modelId="{B706C083-FC39-4CCD-BE4A-CC8AA485AA01}" type="presParOf" srcId="{5CA162AA-0F69-449E-BCA9-4AD665E4F114}" destId="{C984F7FC-55F6-40EA-BE1B-DE0584BD7BD8}" srcOrd="1" destOrd="0" presId="urn:microsoft.com/office/officeart/2005/8/layout/hierarchy3"/>
    <dgm:cxn modelId="{1FCF952C-BA3E-4FB5-8FD8-599BE3C66537}" type="presParOf" srcId="{D038CCE9-A692-4672-86DC-3A8A405D8658}" destId="{35839534-2C18-4546-AF40-99A82109F00C}" srcOrd="1" destOrd="0" presId="urn:microsoft.com/office/officeart/2005/8/layout/hierarchy3"/>
    <dgm:cxn modelId="{077D1DB7-73A0-42E4-AAA6-DE9F83B96196}" type="presParOf" srcId="{35839534-2C18-4546-AF40-99A82109F00C}" destId="{B6EC79D6-FA96-41F4-8B46-2A853C238A21}" srcOrd="0" destOrd="0" presId="urn:microsoft.com/office/officeart/2005/8/layout/hierarchy3"/>
    <dgm:cxn modelId="{C63D1D9F-B648-4E69-A3BD-67FEFA687EDF}" type="presParOf" srcId="{35839534-2C18-4546-AF40-99A82109F00C}" destId="{98C09874-4FBC-41F2-B0C4-693DDFF779CB}" srcOrd="1" destOrd="0" presId="urn:microsoft.com/office/officeart/2005/8/layout/hierarchy3"/>
    <dgm:cxn modelId="{86340160-34E7-4A58-BDBF-CF63C8655B31}" type="presParOf" srcId="{35839534-2C18-4546-AF40-99A82109F00C}" destId="{4FB93D1E-2557-4432-84F7-0083EB4893D9}" srcOrd="2" destOrd="0" presId="urn:microsoft.com/office/officeart/2005/8/layout/hierarchy3"/>
    <dgm:cxn modelId="{A7F003BE-8B35-4D34-84F6-EB2DF5935796}" type="presParOf" srcId="{35839534-2C18-4546-AF40-99A82109F00C}" destId="{2A866A61-94AF-4D1D-9FC5-870858B6A3F0}"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345E7-5DAC-48BF-A1D8-3A80217C5F34}">
      <dsp:nvSpPr>
        <dsp:cNvPr id="0" name=""/>
        <dsp:cNvSpPr/>
      </dsp:nvSpPr>
      <dsp:spPr>
        <a:xfrm>
          <a:off x="1589989" y="0"/>
          <a:ext cx="6648361" cy="1254559"/>
        </a:xfrm>
        <a:prstGeom prst="roundRect">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it-IT" sz="2300" kern="1200" dirty="0">
              <a:solidFill>
                <a:schemeClr val="tx1"/>
              </a:solidFill>
            </a:rPr>
            <a:t>•Fornire uno </a:t>
          </a:r>
          <a:r>
            <a:rPr lang="it-IT" sz="2300" b="1" kern="1200" dirty="0">
              <a:solidFill>
                <a:schemeClr val="tx1"/>
              </a:solidFill>
            </a:rPr>
            <a:t>strumento di supporto </a:t>
          </a:r>
          <a:r>
            <a:rPr lang="it-IT" sz="2300" kern="1200" dirty="0">
              <a:solidFill>
                <a:schemeClr val="tx1"/>
              </a:solidFill>
            </a:rPr>
            <a:t>al lavoro svolto dai </a:t>
          </a:r>
          <a:r>
            <a:rPr lang="it-IT" sz="2300" b="1" kern="1200" dirty="0">
              <a:solidFill>
                <a:schemeClr val="tx1"/>
              </a:solidFill>
            </a:rPr>
            <a:t>periti</a:t>
          </a:r>
          <a:r>
            <a:rPr lang="it-IT" sz="2300" kern="1200" dirty="0">
              <a:solidFill>
                <a:schemeClr val="tx1"/>
              </a:solidFill>
            </a:rPr>
            <a:t> nello svolgere le perizie.</a:t>
          </a:r>
        </a:p>
      </dsp:txBody>
      <dsp:txXfrm>
        <a:off x="1651232" y="61243"/>
        <a:ext cx="6525875" cy="1132073"/>
      </dsp:txXfrm>
    </dsp:sp>
    <dsp:sp modelId="{AD5D5220-67A0-4F0C-9FE4-EA7FF3CC9E6D}">
      <dsp:nvSpPr>
        <dsp:cNvPr id="0" name=""/>
        <dsp:cNvSpPr/>
      </dsp:nvSpPr>
      <dsp:spPr>
        <a:xfrm>
          <a:off x="1589989" y="1313276"/>
          <a:ext cx="6662500" cy="1174318"/>
        </a:xfrm>
        <a:prstGeom prst="round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it-IT" sz="2200" kern="1200" dirty="0">
              <a:solidFill>
                <a:schemeClr val="tx1"/>
              </a:solidFill>
            </a:rPr>
            <a:t>•Permettere una </a:t>
          </a:r>
          <a:r>
            <a:rPr lang="it-IT" sz="2200" b="1" kern="1200" dirty="0">
              <a:solidFill>
                <a:schemeClr val="tx1"/>
              </a:solidFill>
            </a:rPr>
            <a:t>maggiore oggettività </a:t>
          </a:r>
          <a:r>
            <a:rPr lang="it-IT" sz="2200" kern="1200" dirty="0">
              <a:solidFill>
                <a:schemeClr val="tx1"/>
              </a:solidFill>
            </a:rPr>
            <a:t>della valutazione del danno subito dall’agricoltore.</a:t>
          </a:r>
        </a:p>
      </dsp:txBody>
      <dsp:txXfrm>
        <a:off x="1647314" y="1370601"/>
        <a:ext cx="6547850" cy="1059668"/>
      </dsp:txXfrm>
    </dsp:sp>
    <dsp:sp modelId="{F527D76D-7C5E-488C-8B11-78AC9D0639F7}">
      <dsp:nvSpPr>
        <dsp:cNvPr id="0" name=""/>
        <dsp:cNvSpPr/>
      </dsp:nvSpPr>
      <dsp:spPr>
        <a:xfrm>
          <a:off x="1589989" y="2546310"/>
          <a:ext cx="6656542" cy="1174318"/>
        </a:xfrm>
        <a:prstGeom prst="round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it-IT" sz="2200" kern="1200" dirty="0">
              <a:solidFill>
                <a:schemeClr val="tx1"/>
              </a:solidFill>
            </a:rPr>
            <a:t>•Dare la possibilità ai periti di svolgere </a:t>
          </a:r>
          <a:r>
            <a:rPr lang="it-IT" sz="2200" b="1" kern="1200" dirty="0">
              <a:solidFill>
                <a:schemeClr val="tx1"/>
              </a:solidFill>
            </a:rPr>
            <a:t>un’analisi preliminare e immediata</a:t>
          </a:r>
          <a:r>
            <a:rPr lang="it-IT" sz="2200" kern="1200" dirty="0">
              <a:solidFill>
                <a:schemeClr val="tx1"/>
              </a:solidFill>
            </a:rPr>
            <a:t> dei problemi evidenziati dal cliente. </a:t>
          </a:r>
        </a:p>
      </dsp:txBody>
      <dsp:txXfrm>
        <a:off x="1647314" y="2603635"/>
        <a:ext cx="6541892" cy="1059668"/>
      </dsp:txXfrm>
    </dsp:sp>
    <dsp:sp modelId="{AEC8D13D-DE91-4F97-933C-A2D2D9EE9F02}">
      <dsp:nvSpPr>
        <dsp:cNvPr id="0" name=""/>
        <dsp:cNvSpPr/>
      </dsp:nvSpPr>
      <dsp:spPr>
        <a:xfrm>
          <a:off x="1611021" y="3771593"/>
          <a:ext cx="6671686" cy="1174318"/>
        </a:xfrm>
        <a:prstGeom prst="round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it-IT" sz="2100" kern="1200" dirty="0">
              <a:solidFill>
                <a:schemeClr val="tx1"/>
              </a:solidFill>
            </a:rPr>
            <a:t>•Accrescere la </a:t>
          </a:r>
          <a:r>
            <a:rPr lang="it-IT" sz="2100" b="1" kern="1200" dirty="0">
              <a:solidFill>
                <a:schemeClr val="tx1"/>
              </a:solidFill>
            </a:rPr>
            <a:t>soddisfazione del cliente</a:t>
          </a:r>
          <a:r>
            <a:rPr lang="it-IT" sz="2100" kern="1200" dirty="0">
              <a:solidFill>
                <a:schemeClr val="tx1"/>
              </a:solidFill>
            </a:rPr>
            <a:t>, rendendolo consapevole che la valutazione del danno subito si basa su strumenti attendibili, oggettivi e sicuri.</a:t>
          </a:r>
        </a:p>
      </dsp:txBody>
      <dsp:txXfrm>
        <a:off x="1668346" y="3828918"/>
        <a:ext cx="6557036" cy="1059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372BD-BF31-42FD-825D-8B75F7CD52D5}">
      <dsp:nvSpPr>
        <dsp:cNvPr id="0" name=""/>
        <dsp:cNvSpPr/>
      </dsp:nvSpPr>
      <dsp:spPr>
        <a:xfrm>
          <a:off x="958835" y="0"/>
          <a:ext cx="4497504" cy="4497504"/>
        </a:xfrm>
        <a:prstGeom prst="ellipse">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it-IT" sz="2400" kern="1200" dirty="0"/>
            <a:t>TAM</a:t>
          </a:r>
          <a:endParaRPr lang="it-IT" sz="2000" kern="1200" dirty="0"/>
        </a:p>
        <a:p>
          <a:pPr marL="0" lvl="0" indent="0" algn="ctr" defTabSz="1066800">
            <a:lnSpc>
              <a:spcPct val="90000"/>
            </a:lnSpc>
            <a:spcBef>
              <a:spcPct val="0"/>
            </a:spcBef>
            <a:spcAft>
              <a:spcPct val="35000"/>
            </a:spcAft>
            <a:buNone/>
          </a:pPr>
          <a:r>
            <a:rPr lang="it-IT" sz="1600" kern="1200" dirty="0"/>
            <a:t>2.736.045,99 €</a:t>
          </a:r>
        </a:p>
      </dsp:txBody>
      <dsp:txXfrm>
        <a:off x="2421648" y="224875"/>
        <a:ext cx="1571877" cy="674625"/>
      </dsp:txXfrm>
    </dsp:sp>
    <dsp:sp modelId="{1850A529-4FE9-4AE3-A67D-1EE5CEAD50C4}">
      <dsp:nvSpPr>
        <dsp:cNvPr id="0" name=""/>
        <dsp:cNvSpPr/>
      </dsp:nvSpPr>
      <dsp:spPr>
        <a:xfrm>
          <a:off x="1456349" y="1124375"/>
          <a:ext cx="3373128" cy="3373128"/>
        </a:xfrm>
        <a:prstGeom prst="ellipse">
          <a:avLst/>
        </a:prstGeom>
        <a:solidFill>
          <a:schemeClr val="accent3">
            <a:shade val="80000"/>
            <a:hueOff val="105473"/>
            <a:satOff val="-4961"/>
            <a:lumOff val="134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it-IT" sz="2400" kern="1200" dirty="0"/>
            <a:t>SAM</a:t>
          </a:r>
        </a:p>
        <a:p>
          <a:pPr marL="0" lvl="0" indent="0" algn="ctr" defTabSz="1066800">
            <a:lnSpc>
              <a:spcPct val="90000"/>
            </a:lnSpc>
            <a:spcBef>
              <a:spcPct val="0"/>
            </a:spcBef>
            <a:spcAft>
              <a:spcPct val="35000"/>
            </a:spcAft>
            <a:buNone/>
          </a:pPr>
          <a:r>
            <a:rPr lang="it-IT" sz="1600" kern="1200" dirty="0"/>
            <a:t>2.187.963,97 €</a:t>
          </a:r>
          <a:endParaRPr lang="it-IT" sz="1100" kern="1200" dirty="0"/>
        </a:p>
      </dsp:txBody>
      <dsp:txXfrm>
        <a:off x="2356974" y="1335196"/>
        <a:ext cx="1571877" cy="632461"/>
      </dsp:txXfrm>
    </dsp:sp>
    <dsp:sp modelId="{4B549611-46C6-49AD-90B5-9C2786DB0DCF}">
      <dsp:nvSpPr>
        <dsp:cNvPr id="0" name=""/>
        <dsp:cNvSpPr/>
      </dsp:nvSpPr>
      <dsp:spPr>
        <a:xfrm>
          <a:off x="2018537" y="2240319"/>
          <a:ext cx="2248752" cy="2248752"/>
        </a:xfrm>
        <a:prstGeom prst="ellipse">
          <a:avLst/>
        </a:prstGeom>
        <a:solidFill>
          <a:schemeClr val="accent3">
            <a:shade val="80000"/>
            <a:hueOff val="210947"/>
            <a:satOff val="-9922"/>
            <a:lumOff val="268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it-IT" sz="2400" kern="1200" dirty="0"/>
            <a:t>SOM </a:t>
          </a:r>
        </a:p>
        <a:p>
          <a:pPr marL="0" lvl="0" indent="0" algn="ctr" defTabSz="1066800">
            <a:lnSpc>
              <a:spcPct val="90000"/>
            </a:lnSpc>
            <a:spcBef>
              <a:spcPct val="0"/>
            </a:spcBef>
            <a:spcAft>
              <a:spcPct val="35000"/>
            </a:spcAft>
            <a:buNone/>
          </a:pPr>
          <a:r>
            <a:rPr lang="it-IT" sz="1800" kern="1200" dirty="0"/>
            <a:t>757.372,14</a:t>
          </a:r>
          <a:r>
            <a:rPr lang="it-IT" sz="2400" kern="1200" dirty="0"/>
            <a:t>€</a:t>
          </a:r>
        </a:p>
      </dsp:txBody>
      <dsp:txXfrm>
        <a:off x="2347859" y="2802507"/>
        <a:ext cx="1590107" cy="1124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7B576-ECED-4C51-858F-DFEBF67A871A}">
      <dsp:nvSpPr>
        <dsp:cNvPr id="0" name=""/>
        <dsp:cNvSpPr/>
      </dsp:nvSpPr>
      <dsp:spPr>
        <a:xfrm>
          <a:off x="1002816" y="0"/>
          <a:ext cx="3284069" cy="578125"/>
        </a:xfrm>
        <a:prstGeom prst="roundRect">
          <a:avLst>
            <a:gd name="adj" fmla="val 10000"/>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it-IT" sz="2100" kern="1200" dirty="0"/>
            <a:t>MACRO-ANALISI DI MERCATO</a:t>
          </a:r>
        </a:p>
      </dsp:txBody>
      <dsp:txXfrm>
        <a:off x="1019749" y="16933"/>
        <a:ext cx="3250203" cy="544259"/>
      </dsp:txXfrm>
    </dsp:sp>
    <dsp:sp modelId="{B6EC79D6-FA96-41F4-8B46-2A853C238A21}">
      <dsp:nvSpPr>
        <dsp:cNvPr id="0" name=""/>
        <dsp:cNvSpPr/>
      </dsp:nvSpPr>
      <dsp:spPr>
        <a:xfrm>
          <a:off x="1331223" y="578125"/>
          <a:ext cx="304720" cy="944595"/>
        </a:xfrm>
        <a:custGeom>
          <a:avLst/>
          <a:gdLst/>
          <a:ahLst/>
          <a:cxnLst/>
          <a:rect l="0" t="0" r="0" b="0"/>
          <a:pathLst>
            <a:path>
              <a:moveTo>
                <a:pt x="0" y="0"/>
              </a:moveTo>
              <a:lnTo>
                <a:pt x="0" y="944595"/>
              </a:lnTo>
              <a:lnTo>
                <a:pt x="304720" y="944595"/>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C09874-4FBC-41F2-B0C4-693DDFF779CB}">
      <dsp:nvSpPr>
        <dsp:cNvPr id="0" name=""/>
        <dsp:cNvSpPr/>
      </dsp:nvSpPr>
      <dsp:spPr>
        <a:xfrm>
          <a:off x="1635943" y="1071411"/>
          <a:ext cx="3770562" cy="902618"/>
        </a:xfrm>
        <a:prstGeom prst="roundRect">
          <a:avLst>
            <a:gd name="adj" fmla="val 10000"/>
          </a:avLst>
        </a:prstGeom>
        <a:solidFill>
          <a:schemeClr val="lt1">
            <a:alpha val="90000"/>
            <a:hueOff val="0"/>
            <a:satOff val="0"/>
            <a:lumOff val="0"/>
            <a:alphaOff val="0"/>
          </a:schemeClr>
        </a:solidFill>
        <a:ln w="12700" cap="flat" cmpd="sng" algn="ctr">
          <a:solidFill>
            <a:schemeClr val="accent5">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FontTx/>
            <a:buNone/>
          </a:pPr>
          <a:r>
            <a:rPr lang="it-IT" sz="2300" kern="1200" dirty="0">
              <a:effectLst/>
              <a:latin typeface="Times New Roman" panose="02020603050405020304" pitchFamily="18" charset="0"/>
              <a:ea typeface="Times New Roman" panose="02020603050405020304" pitchFamily="18" charset="0"/>
            </a:rPr>
            <a:t>Me</a:t>
          </a:r>
          <a:r>
            <a:rPr lang="it-IT" sz="2300" kern="1200" dirty="0">
              <a:latin typeface="Times New Roman" panose="02020603050405020304" pitchFamily="18" charset="0"/>
              <a:ea typeface="Times New Roman" panose="02020603050405020304" pitchFamily="18" charset="0"/>
            </a:rPr>
            <a:t>rcato assicurativo agricolo: </a:t>
          </a:r>
          <a:r>
            <a:rPr lang="it-IT" sz="2300" kern="1200" dirty="0">
              <a:effectLst/>
              <a:latin typeface="Times New Roman" panose="02020603050405020304" pitchFamily="18" charset="0"/>
              <a:ea typeface="Times New Roman" panose="02020603050405020304" pitchFamily="18" charset="0"/>
            </a:rPr>
            <a:t> </a:t>
          </a:r>
          <a:r>
            <a:rPr lang="it-IT" sz="2300" b="1" kern="1200" dirty="0">
              <a:effectLst/>
              <a:latin typeface="Times New Roman" panose="02020603050405020304" pitchFamily="18" charset="0"/>
              <a:ea typeface="Times New Roman" panose="02020603050405020304" pitchFamily="18" charset="0"/>
            </a:rPr>
            <a:t>6.5 miliardi di euro</a:t>
          </a:r>
          <a:endParaRPr lang="it-IT" sz="2300" kern="1200" dirty="0"/>
        </a:p>
      </dsp:txBody>
      <dsp:txXfrm>
        <a:off x="1662380" y="1097848"/>
        <a:ext cx="3717688" cy="849744"/>
      </dsp:txXfrm>
    </dsp:sp>
    <dsp:sp modelId="{4FB93D1E-2557-4432-84F7-0083EB4893D9}">
      <dsp:nvSpPr>
        <dsp:cNvPr id="0" name=""/>
        <dsp:cNvSpPr/>
      </dsp:nvSpPr>
      <dsp:spPr>
        <a:xfrm>
          <a:off x="1331223" y="578125"/>
          <a:ext cx="304720" cy="2307775"/>
        </a:xfrm>
        <a:custGeom>
          <a:avLst/>
          <a:gdLst/>
          <a:ahLst/>
          <a:cxnLst/>
          <a:rect l="0" t="0" r="0" b="0"/>
          <a:pathLst>
            <a:path>
              <a:moveTo>
                <a:pt x="0" y="0"/>
              </a:moveTo>
              <a:lnTo>
                <a:pt x="0" y="2307775"/>
              </a:lnTo>
              <a:lnTo>
                <a:pt x="304720" y="2307775"/>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2A866A61-94AF-4D1D-9FC5-870858B6A3F0}">
      <dsp:nvSpPr>
        <dsp:cNvPr id="0" name=""/>
        <dsp:cNvSpPr/>
      </dsp:nvSpPr>
      <dsp:spPr>
        <a:xfrm>
          <a:off x="1635943" y="2466671"/>
          <a:ext cx="3265151" cy="838456"/>
        </a:xfrm>
        <a:prstGeom prst="roundRect">
          <a:avLst>
            <a:gd name="adj" fmla="val 10000"/>
          </a:avLst>
        </a:prstGeom>
        <a:solidFill>
          <a:schemeClr val="lt1">
            <a:alpha val="90000"/>
            <a:hueOff val="0"/>
            <a:satOff val="0"/>
            <a:lumOff val="0"/>
            <a:alphaOff val="0"/>
          </a:schemeClr>
        </a:solidFill>
        <a:ln w="12700" cap="flat" cmpd="sng" algn="ctr">
          <a:solidFill>
            <a:schemeClr val="accent5">
              <a:shade val="50000"/>
              <a:hueOff val="400544"/>
              <a:satOff val="-49487"/>
              <a:lumOff val="499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it-IT" sz="2300" b="1" kern="1200" dirty="0">
              <a:effectLst/>
              <a:latin typeface="Times New Roman" panose="02020603050405020304" pitchFamily="18" charset="0"/>
              <a:ea typeface="Times New Roman" panose="02020603050405020304" pitchFamily="18" charset="0"/>
            </a:rPr>
            <a:t> </a:t>
          </a:r>
          <a:r>
            <a:rPr lang="it-IT" sz="2300" b="1" kern="1200" dirty="0">
              <a:latin typeface="Times New Roman" panose="02020603050405020304" pitchFamily="18" charset="0"/>
              <a:ea typeface="Times New Roman" panose="02020603050405020304" pitchFamily="18" charset="0"/>
            </a:rPr>
            <a:t> </a:t>
          </a:r>
          <a:r>
            <a:rPr lang="it-IT" sz="2300" b="1" kern="1200" dirty="0">
              <a:effectLst/>
              <a:latin typeface="Times New Roman" panose="02020603050405020304" pitchFamily="18" charset="0"/>
              <a:ea typeface="Times New Roman" panose="02020603050405020304" pitchFamily="18" charset="0"/>
            </a:rPr>
            <a:t>64.492</a:t>
          </a:r>
          <a:r>
            <a:rPr lang="it-IT" sz="2300" kern="1200" dirty="0">
              <a:effectLst/>
              <a:latin typeface="Times New Roman" panose="02020603050405020304" pitchFamily="18" charset="0"/>
              <a:ea typeface="Times New Roman" panose="02020603050405020304" pitchFamily="18" charset="0"/>
            </a:rPr>
            <a:t> </a:t>
          </a:r>
          <a:r>
            <a:rPr lang="it-IT" sz="2300" b="1" kern="1200" dirty="0">
              <a:latin typeface="Times New Roman" panose="02020603050405020304" pitchFamily="18" charset="0"/>
              <a:ea typeface="Times New Roman" panose="02020603050405020304" pitchFamily="18" charset="0"/>
            </a:rPr>
            <a:t> aziende agricole assicurate  (2021- Ismea)</a:t>
          </a:r>
          <a:endParaRPr lang="it-IT" sz="2300" kern="1200" dirty="0"/>
        </a:p>
      </dsp:txBody>
      <dsp:txXfrm>
        <a:off x="1660501" y="2491229"/>
        <a:ext cx="3216035" cy="7893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478DC28-77F1-4916-8AE6-1EF6C732BA9F}" type="datetime1">
              <a:rPr lang="it-IT" smtClean="0"/>
              <a:t>09/11/2023</a:t>
            </a:fld>
            <a:endParaRPr lang="it-IT"/>
          </a:p>
        </p:txBody>
      </p:sp>
      <p:sp>
        <p:nvSpPr>
          <p:cNvPr id="4" name="Segnaposto piè di pagina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2DFAA7-D3C3-4D01-9299-453E25D16D4E}" type="slidenum">
              <a:rPr lang="it-IT" smtClean="0"/>
              <a:t>‹N›</a:t>
            </a:fld>
            <a:endParaRPr lang="it-IT"/>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0A240DC-C1C4-486F-931C-82E87727B32B}" type="datetime1">
              <a:rPr lang="it-IT" noProof="0" smtClean="0"/>
              <a:t>09/11/2023</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C51814-3B91-4036-94D2-3977634EE214}" type="slidenum">
              <a:rPr lang="it-IT" noProof="0" smtClean="0"/>
              <a:t>‹N›</a:t>
            </a:fld>
            <a:endParaRPr lang="it-IT" noProof="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6DC51814-3B91-4036-94D2-3977634EE214}" type="slidenum">
              <a:rPr lang="it-IT" smtClean="0"/>
              <a:t>1</a:t>
            </a:fld>
            <a:endParaRPr lang="it-IT"/>
          </a:p>
        </p:txBody>
      </p:sp>
    </p:spTree>
    <p:extLst>
      <p:ext uri="{BB962C8B-B14F-4D97-AF65-F5344CB8AC3E}">
        <p14:creationId xmlns:p14="http://schemas.microsoft.com/office/powerpoint/2010/main" val="160409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6DC51814-3B91-4036-94D2-3977634EE214}" type="slidenum">
              <a:rPr lang="it-IT" smtClean="0"/>
              <a:t>7</a:t>
            </a:fld>
            <a:endParaRPr lang="it-IT"/>
          </a:p>
        </p:txBody>
      </p:sp>
    </p:spTree>
    <p:extLst>
      <p:ext uri="{BB962C8B-B14F-4D97-AF65-F5344CB8AC3E}">
        <p14:creationId xmlns:p14="http://schemas.microsoft.com/office/powerpoint/2010/main" val="3288078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6DC51814-3B91-4036-94D2-3977634EE214}" type="slidenum">
              <a:rPr lang="it-IT" smtClean="0"/>
              <a:t>13</a:t>
            </a:fld>
            <a:endParaRPr lang="it-IT"/>
          </a:p>
        </p:txBody>
      </p:sp>
    </p:spTree>
    <p:extLst>
      <p:ext uri="{BB962C8B-B14F-4D97-AF65-F5344CB8AC3E}">
        <p14:creationId xmlns:p14="http://schemas.microsoft.com/office/powerpoint/2010/main" val="88453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6DC51814-3B91-4036-94D2-3977634EE214}" type="slidenum">
              <a:rPr lang="it-IT" smtClean="0"/>
              <a:t>14</a:t>
            </a:fld>
            <a:endParaRPr lang="it-IT"/>
          </a:p>
        </p:txBody>
      </p:sp>
    </p:spTree>
    <p:extLst>
      <p:ext uri="{BB962C8B-B14F-4D97-AF65-F5344CB8AC3E}">
        <p14:creationId xmlns:p14="http://schemas.microsoft.com/office/powerpoint/2010/main" val="194986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Segnaposto immagine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rtlCol="0">
            <a:normAutofit/>
          </a:bodyPr>
          <a:lstStyle>
            <a:lvl1pPr marL="0" indent="0" algn="ctr">
              <a:buNone/>
              <a:defRPr sz="1800"/>
            </a:lvl1pPr>
          </a:lstStyle>
          <a:p>
            <a:pPr rtl="0"/>
            <a:r>
              <a:rPr lang="it-IT" noProof="0"/>
              <a:t>Fare clic sull'icona per inserire un'immagine</a:t>
            </a:r>
          </a:p>
        </p:txBody>
      </p:sp>
      <p:sp>
        <p:nvSpPr>
          <p:cNvPr id="10" name="Rettangolo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rtlCol="0" anchor="ctr"/>
          <a:lstStyle>
            <a:lvl1pPr algn="ctr">
              <a:defRPr sz="600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rtlCol="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olo e contenuto">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rtlCol="0" anchor="ctr">
            <a:noAutofit/>
          </a:bodyPr>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13" name="Segnaposto immagine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1" name="Rettangolo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olo e contenuto">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Rettangolo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rtlCol="0" anchor="b">
            <a:noAutofit/>
          </a:bodyPr>
          <a:lstStyle>
            <a:lvl1pPr>
              <a:defRPr sz="40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13" name="Segnaposto immagine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4" name="Rettangolo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Rettangolo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olo e contenuto">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rtlCol="0" anchor="ctr">
            <a:noAutofit/>
          </a:bodyPr>
          <a:lstStyle>
            <a:lvl1pPr>
              <a:defRPr sz="40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rtlCol="0" anchor="ctr">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13" name="Segnaposto immagine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5" name="Rettangolo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2" name="Rettangolo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Rettangolo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rtlCol="0" anchor="ctr"/>
          <a:lstStyle>
            <a:lvl1pPr>
              <a:defRPr sz="6000">
                <a:solidFill>
                  <a:schemeClr val="bg1"/>
                </a:solidFill>
              </a:defRPr>
            </a:lvl1pPr>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E6F2E6F7-3BE5-4484-A73E-3EFDB7348BB5}"/>
              </a:ext>
            </a:extLst>
          </p:cNvPr>
          <p:cNvSpPr>
            <a:spLocks noGrp="1"/>
          </p:cNvSpPr>
          <p:nvPr>
            <p:ph type="body" idx="1" hasCustomPrompt="1"/>
          </p:nvPr>
        </p:nvSpPr>
        <p:spPr>
          <a:xfrm>
            <a:off x="831850" y="3968071"/>
            <a:ext cx="10515600" cy="805542"/>
          </a:xfrm>
        </p:spPr>
        <p:txBody>
          <a:bodyPr rtlCol="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lo stile del titolo</a:t>
            </a:r>
          </a:p>
        </p:txBody>
      </p:sp>
      <p:sp>
        <p:nvSpPr>
          <p:cNvPr id="6" name="Segnaposto numero diapositiva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9" name="Rettangolo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Rettangolo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testazione sezione">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Rettangolo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Segnaposto immagine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2" name="Titolo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rtlCol="0" anchor="ctr"/>
          <a:lstStyle>
            <a:lvl1pPr>
              <a:defRPr sz="6000">
                <a:solidFill>
                  <a:schemeClr val="bg1"/>
                </a:solidFill>
              </a:defRPr>
            </a:lvl1pPr>
          </a:lstStyle>
          <a:p>
            <a:pPr rtl="0"/>
            <a:r>
              <a:rPr lang="it-IT" noProof="0"/>
              <a:t>Fare clic per modificare lo stile del titolo dello schema</a:t>
            </a:r>
          </a:p>
        </p:txBody>
      </p:sp>
      <p:sp>
        <p:nvSpPr>
          <p:cNvPr id="6" name="Segnaposto numero diapositiva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12" name="Figura a mano libera: Forma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ntestazione sezione">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3" name="Segnaposto immagine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rtl="0">
              <a:buNone/>
            </a:pPr>
            <a:r>
              <a:rPr lang="it-IT" noProof="0"/>
              <a:t>Fare clic sull'icona per inserire un'immagine</a:t>
            </a:r>
          </a:p>
        </p:txBody>
      </p:sp>
      <p:sp>
        <p:nvSpPr>
          <p:cNvPr id="2" name="Titolo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rtlCol="0" anchor="ctr"/>
          <a:lstStyle>
            <a:lvl1pPr>
              <a:defRPr sz="6000">
                <a:solidFill>
                  <a:schemeClr val="accent5"/>
                </a:solidFill>
              </a:defRPr>
            </a:lvl1pPr>
          </a:lstStyle>
          <a:p>
            <a:pPr rtl="0"/>
            <a:r>
              <a:rPr lang="it-IT" noProof="0"/>
              <a:t>Fare clic per modificare lo stile del titolo dello schema</a:t>
            </a:r>
          </a:p>
        </p:txBody>
      </p:sp>
      <p:sp>
        <p:nvSpPr>
          <p:cNvPr id="6" name="Segnaposto numero diapositiva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16" name="Rettangolo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Rettangolo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8" name="Rettangolo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ntestazione sezione">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rtlCol="0" anchor="ctr"/>
          <a:lstStyle>
            <a:lvl1pPr>
              <a:defRPr sz="6000">
                <a:solidFill>
                  <a:schemeClr val="tx1"/>
                </a:solidFill>
              </a:defRPr>
            </a:lvl1pPr>
          </a:lstStyle>
          <a:p>
            <a:pPr rtl="0"/>
            <a:r>
              <a:rPr lang="it-IT" noProof="0"/>
              <a:t>Fare clic per modificare lo stile del titolo dello schema</a:t>
            </a:r>
          </a:p>
        </p:txBody>
      </p:sp>
      <p:sp>
        <p:nvSpPr>
          <p:cNvPr id="6" name="Segnaposto numero diapositiva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16" name="Rettangolo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6" name="Rettangolo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3" name="Segnaposto immagine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rtl="0">
              <a:buNone/>
            </a:pPr>
            <a:r>
              <a:rPr lang="it-IT" noProof="0"/>
              <a:t>Fare clic sull'icona per inserire un'immagine</a:t>
            </a:r>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ntestazione sezione">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rtlCol="0" anchor="ctr"/>
          <a:lstStyle>
            <a:lvl1pPr algn="ctr">
              <a:defRPr sz="6000">
                <a:solidFill>
                  <a:schemeClr val="accent1"/>
                </a:solidFill>
              </a:defRPr>
            </a:lvl1pPr>
          </a:lstStyle>
          <a:p>
            <a:pPr rtl="0"/>
            <a:r>
              <a:rPr lang="it-IT" noProof="0"/>
              <a:t>Fare clic per modificare lo stile del titolo dello schema</a:t>
            </a:r>
          </a:p>
        </p:txBody>
      </p:sp>
      <p:sp>
        <p:nvSpPr>
          <p:cNvPr id="6" name="Segnaposto numero diapositiva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16" name="Rettangolo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Segnaposto immagine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3" name="Rettangolo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Rettangolo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numero diapositiva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8" name="Segnaposto immagine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it-IT" noProof="0"/>
              <a:t>Fare clic per modificare lo stile del titolo dello schema</a:t>
            </a:r>
          </a:p>
        </p:txBody>
      </p:sp>
      <p:sp>
        <p:nvSpPr>
          <p:cNvPr id="4" name="Segnaposto contenuto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numero diapositiva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8" name="Segnaposto immagine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1" name="Segnaposto immagine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2" name="Rettangolo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 name="Segnaposto contenuto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Rettangolo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Segnaposto immagine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rtlCol="0">
            <a:normAutofit/>
          </a:bodyPr>
          <a:lstStyle>
            <a:lvl1pPr marL="0" indent="0" algn="ctr">
              <a:buNone/>
              <a:defRPr sz="1800"/>
            </a:lvl1pPr>
          </a:lstStyle>
          <a:p>
            <a:pPr rtl="0"/>
            <a:r>
              <a:rPr lang="it-IT" noProof="0"/>
              <a:t>Fare clic sull'icona per inserire un'immagine</a:t>
            </a:r>
          </a:p>
        </p:txBody>
      </p:sp>
      <p:sp>
        <p:nvSpPr>
          <p:cNvPr id="10" name="Rettangolo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rtlCol="0" anchor="b"/>
          <a:lstStyle>
            <a:lvl1pPr algn="l">
              <a:defRPr sz="600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it-IT" noProof="0"/>
              <a:t>Fare clic per modificare lo stile del titolo dello schema</a:t>
            </a:r>
          </a:p>
        </p:txBody>
      </p:sp>
      <p:sp>
        <p:nvSpPr>
          <p:cNvPr id="7" name="Segnaposto numero diapositiva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8" name="Segnaposto immagine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2" name="Rettangolo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Segnaposto contenuto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3" name="Segnaposto contenuto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6" name="Connettore diritto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ue contenuti">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2" name="Rettangolo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rtlCol="0" anchor="b">
            <a:noAutofit/>
          </a:bodyPr>
          <a:lstStyle>
            <a:lvl1pPr>
              <a:defRPr sz="3600"/>
            </a:lvl1pPr>
          </a:lstStyle>
          <a:p>
            <a:pPr rtl="0"/>
            <a:r>
              <a:rPr lang="it-IT" noProof="0"/>
              <a:t>Fare clic per modificare lo stile del titolo dello schema</a:t>
            </a:r>
          </a:p>
        </p:txBody>
      </p:sp>
      <p:sp>
        <p:nvSpPr>
          <p:cNvPr id="7" name="Segnaposto numero diapositiva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4" name="Segnaposto contenuto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3" name="Segnaposto contenuto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25" name="Segnaposto immagine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rtl="0">
              <a:buNone/>
            </a:pPr>
            <a:r>
              <a:rPr lang="it-IT" noProof="0"/>
              <a:t>Fare clic sull'icona per inserire un'immagine</a:t>
            </a:r>
          </a:p>
        </p:txBody>
      </p:sp>
      <p:sp>
        <p:nvSpPr>
          <p:cNvPr id="20" name="Rettangolo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1" name="Rettangolo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cxnSp>
        <p:nvCxnSpPr>
          <p:cNvPr id="23" name="Connettore diritto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ttangolo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Due contenuti">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4" name="Rettangolo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5" name="Rettangolo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rtlCol="0" anchor="ctr">
            <a:noAutofit/>
          </a:bodyPr>
          <a:lstStyle>
            <a:lvl1pPr algn="ctr">
              <a:defRPr sz="3600"/>
            </a:lvl1pPr>
          </a:lstStyle>
          <a:p>
            <a:pPr rtl="0"/>
            <a:r>
              <a:rPr lang="it-IT" noProof="0"/>
              <a:t>Fare clic per modificare lo stile del titolo dello schema</a:t>
            </a:r>
          </a:p>
        </p:txBody>
      </p:sp>
      <p:sp>
        <p:nvSpPr>
          <p:cNvPr id="7" name="Segnaposto numero diapositiva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4" name="Segnaposto contenuto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3" name="Segnaposto contenuto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uoto">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Rettangolo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6" name="Segnaposto immagine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Vuoto">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7" name="Segnaposto immagine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rtl="0">
              <a:buNone/>
            </a:pPr>
            <a:r>
              <a:rPr lang="it-IT" noProof="0"/>
              <a:t>Fare clic sull'icona per inserire un'immagine</a:t>
            </a:r>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Vuoto">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Segnaposto immagine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5" name="Segnaposto immagine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6" name="Segnaposto immagine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7" name="Segnaposto immagine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Vuoto">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Segnaposto immagine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grpSp>
        <p:nvGrpSpPr>
          <p:cNvPr id="2" name="Gruppo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ttangolo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Rettangolo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10" name="Rettangolo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Vuoto">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Rettangolo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Segnaposto immagine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it-IT" noProof="0"/>
              <a:t>Fare clic per modificare lo stile del titolo dello schema</a:t>
            </a:r>
          </a:p>
        </p:txBody>
      </p:sp>
      <p:sp>
        <p:nvSpPr>
          <p:cNvPr id="9" name="Segnaposto numero diapositiva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8" name="Segnaposto immagine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7" name="Rettangolo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 name="Segnaposto testo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0" name="Rettangolo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Segnaposto contenuto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rtlCol="0">
            <a:normAutofit/>
          </a:bodyPr>
          <a:lstStyle>
            <a:lvl1pPr>
              <a:defRPr sz="1800"/>
            </a:lvl1pPr>
            <a:lvl2pPr>
              <a:defRPr sz="1600"/>
            </a:lvl2pPr>
            <a:lvl3pPr>
              <a:defRPr sz="1400"/>
            </a:lvl3pPr>
            <a:lvl4pPr>
              <a:defRPr sz="1200"/>
            </a:lvl4pPr>
            <a:lvl5pPr>
              <a:defRPr sz="12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1" name="Segnaposto immagine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2" name="Rettangolo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bg1"/>
              </a:solidFill>
            </a:endParaRPr>
          </a:p>
        </p:txBody>
      </p:sp>
      <p:sp>
        <p:nvSpPr>
          <p:cNvPr id="13" name="Rettangolo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Segnaposto testo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rtlCol="0">
            <a:normAutofit/>
          </a:bodyPr>
          <a:lstStyle>
            <a:lvl1pPr>
              <a:defRPr sz="1800"/>
            </a:lvl1pPr>
            <a:lvl2pPr>
              <a:defRPr sz="1600"/>
            </a:lvl2pPr>
            <a:lvl3pPr>
              <a:defRPr sz="1400"/>
            </a:lvl3pPr>
            <a:lvl4pPr>
              <a:defRPr sz="1200"/>
            </a:lvl4pPr>
            <a:lvl5pPr>
              <a:defRPr sz="12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it-IT" noProof="0"/>
              <a:t>Fare clic per modificare lo stile del titolo dello schema</a:t>
            </a:r>
          </a:p>
        </p:txBody>
      </p:sp>
      <p:sp>
        <p:nvSpPr>
          <p:cNvPr id="9" name="Segnaposto numero diapositiva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8" name="Segnaposto immagine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7" name="Rettangolo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 name="Segnaposto testo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0" name="Rettangolo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Segnaposto contenuto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rtlCol="0">
            <a:normAutofit/>
          </a:bodyPr>
          <a:lstStyle>
            <a:lvl1pPr>
              <a:defRPr sz="1800"/>
            </a:lvl1pPr>
            <a:lvl2pPr>
              <a:defRPr sz="1600"/>
            </a:lvl2pPr>
            <a:lvl3pPr>
              <a:defRPr sz="1400"/>
            </a:lvl3pPr>
            <a:lvl4pPr>
              <a:defRPr sz="1200"/>
            </a:lvl4pPr>
            <a:lvl5pPr>
              <a:defRPr sz="12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2" name="Rettangolo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bg1"/>
              </a:solidFill>
            </a:endParaRPr>
          </a:p>
        </p:txBody>
      </p:sp>
      <p:sp>
        <p:nvSpPr>
          <p:cNvPr id="13" name="Rettangolo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Segnaposto testo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rtlCol="0">
            <a:normAutofit/>
          </a:bodyPr>
          <a:lstStyle>
            <a:lvl1pPr>
              <a:defRPr sz="1800"/>
            </a:lvl1pPr>
            <a:lvl2pPr>
              <a:defRPr sz="1600"/>
            </a:lvl2pPr>
            <a:lvl3pPr>
              <a:defRPr sz="1400"/>
            </a:lvl3pPr>
            <a:lvl4pPr>
              <a:defRPr sz="1200"/>
            </a:lvl4pPr>
            <a:lvl5pPr>
              <a:defRPr sz="12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Segnaposto immagine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rtlCol="0">
            <a:normAutofit/>
          </a:bodyPr>
          <a:lstStyle>
            <a:lvl1pPr marL="0" indent="0" algn="ctr">
              <a:buNone/>
              <a:defRPr sz="1800"/>
            </a:lvl1pPr>
          </a:lstStyle>
          <a:p>
            <a:pPr rtl="0"/>
            <a:r>
              <a:rPr lang="it-IT" noProof="0"/>
              <a:t>Fare clic sull'icona per inserire un'immagine</a:t>
            </a:r>
          </a:p>
        </p:txBody>
      </p:sp>
      <p:sp>
        <p:nvSpPr>
          <p:cNvPr id="2" name="Titolo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rtlCol="0" anchor="b">
            <a:normAutofit/>
          </a:bodyPr>
          <a:lstStyle>
            <a:lvl1pPr algn="ctr">
              <a:defRPr sz="5400">
                <a:solidFill>
                  <a:schemeClr val="tx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rtlCol="0"/>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it-IT" noProof="0"/>
              <a:t>Fare clic per modificare lo stile del titolo dello schema</a:t>
            </a:r>
          </a:p>
        </p:txBody>
      </p:sp>
      <p:sp>
        <p:nvSpPr>
          <p:cNvPr id="9" name="Segnaposto numero diapositiva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8" name="Segnaposto immagine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5" name="Segnaposto testo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rtlCol="0"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3" name="Segnaposto testo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rtlCol="0"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nfront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ctr">
              <a:defRPr>
                <a:solidFill>
                  <a:schemeClr val="bg1"/>
                </a:solidFill>
              </a:defRPr>
            </a:lvl1pPr>
          </a:lstStyle>
          <a:p>
            <a:pPr rtl="0"/>
            <a:r>
              <a:rPr lang="it-IT" noProof="0"/>
              <a:t>Fare clic per modificare lo stile del titolo dello schema</a:t>
            </a:r>
          </a:p>
        </p:txBody>
      </p:sp>
      <p:sp>
        <p:nvSpPr>
          <p:cNvPr id="9" name="Segnaposto numero diapositiva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5" name="Segnaposto testo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rtlCol="0"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3" name="Segnaposto testo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rtlCol="0"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1" name="Segnaposto immagine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6" name="Segnaposto immagine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nfronto">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7" name="Rettangolo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l">
              <a:defRPr>
                <a:solidFill>
                  <a:schemeClr val="tx1"/>
                </a:solidFill>
              </a:defRPr>
            </a:lvl1pPr>
          </a:lstStyle>
          <a:p>
            <a:pPr rtl="0"/>
            <a:r>
              <a:rPr lang="it-IT" noProof="0"/>
              <a:t>Fare clic per modificare lo stile del titolo dello schema</a:t>
            </a:r>
          </a:p>
        </p:txBody>
      </p:sp>
      <p:sp>
        <p:nvSpPr>
          <p:cNvPr id="9" name="Segnaposto numero diapositiva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5" name="Segnaposto testo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rtlCol="0"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3" name="Segnaposto testo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rtlCol="0"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7" name="Segnaposto immagine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8" name="Segnaposto immagine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p>
            <a:pPr rtl="0"/>
            <a:r>
              <a:rPr lang="it-IT" noProof="0"/>
              <a:t>Fare clic per modificare lo stile del titolo dello schema</a:t>
            </a:r>
          </a:p>
        </p:txBody>
      </p:sp>
      <p:sp>
        <p:nvSpPr>
          <p:cNvPr id="5" name="Segnaposto numero diapositiva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4" name="Segnaposto immagine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6" name="Segnaposto immagine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7" name="Rettangolo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Rettangolo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Segnaposto testo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rtlCol="0"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it-IT" noProof="0"/>
              <a:t>Inserire il testo qui</a:t>
            </a:r>
          </a:p>
        </p:txBody>
      </p:sp>
      <p:sp>
        <p:nvSpPr>
          <p:cNvPr id="10" name="Segnaposto testo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rtlCol="0"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it-IT" noProof="0"/>
              <a:t>Inserire il testo qui</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olo titol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Segnaposto testo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it-IT" noProof="0"/>
              <a:t>Inserire il testo qui</a:t>
            </a:r>
          </a:p>
        </p:txBody>
      </p:sp>
      <p:sp>
        <p:nvSpPr>
          <p:cNvPr id="10" name="Segnaposto testo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it-IT" noProof="0"/>
              <a:t>Inserire il testo qui</a:t>
            </a:r>
          </a:p>
        </p:txBody>
      </p:sp>
      <p:sp>
        <p:nvSpPr>
          <p:cNvPr id="12" name="Rettangolo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Rettangolo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Segnaposto immagine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6" name="Segnaposto immagine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olo titol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2" name="Rettangolo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Segnaposto immagine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6" name="Segnaposto immagine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9" name="Segnaposto testo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it-IT" noProof="0"/>
              <a:t>Inserire il testo qui</a:t>
            </a:r>
          </a:p>
        </p:txBody>
      </p:sp>
      <p:sp>
        <p:nvSpPr>
          <p:cNvPr id="10" name="Segnaposto testo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it-IT" noProof="0"/>
              <a:t>Inserire il testo qui</a:t>
            </a:r>
          </a:p>
        </p:txBody>
      </p:sp>
      <p:grpSp>
        <p:nvGrpSpPr>
          <p:cNvPr id="14" name="Gruppo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ttangolo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6" name="Rettangolo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17" name="Gruppo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ttangolo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9" name="Rettangolo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Solo titol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Segnaposto immagine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6" name="Segnaposto immagine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9" name="Segnaposto testo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it-IT" noProof="0"/>
              <a:t>Inserire il testo qui</a:t>
            </a:r>
          </a:p>
        </p:txBody>
      </p:sp>
      <p:sp>
        <p:nvSpPr>
          <p:cNvPr id="10" name="Segnaposto testo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it-IT" noProof="0"/>
              <a:t>Inserire il testo qui</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olo titol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2" name="Rettangolo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Segnaposto immagine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20" name="Rettangolo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6" name="Segnaposto immagine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9" name="Segnaposto testo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it-IT" noProof="0"/>
              <a:t>Inserire il testo qui</a:t>
            </a:r>
          </a:p>
        </p:txBody>
      </p:sp>
      <p:sp>
        <p:nvSpPr>
          <p:cNvPr id="10" name="Segnaposto testo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it-IT" noProof="0"/>
              <a:t>Inserire il testo qui</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p>
            <a:pPr rtl="0"/>
            <a:r>
              <a:rPr lang="it-IT" noProof="0"/>
              <a:t>Fare clic per modificare lo stile del titolo dello schema</a:t>
            </a:r>
          </a:p>
        </p:txBody>
      </p:sp>
      <p:sp>
        <p:nvSpPr>
          <p:cNvPr id="5" name="Segnaposto numero diapositiva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24" name="Rettangolo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5" name="Rettangolo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6" name="Rettangolo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7" name="Rettangolo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cxnSp>
        <p:nvCxnSpPr>
          <p:cNvPr id="29" name="Connettore diritto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Segnaposto immagine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rtlCol="0"/>
          <a:lstStyle>
            <a:lvl1pPr marL="0" indent="0" algn="ctr">
              <a:buNone/>
              <a:defRPr>
                <a:solidFill>
                  <a:schemeClr val="bg1"/>
                </a:solidFill>
              </a:defRPr>
            </a:lvl1pPr>
          </a:lstStyle>
          <a:p>
            <a:pPr rtl="0"/>
            <a:r>
              <a:rPr lang="it-IT" noProof="0"/>
              <a:t>Fare clic sull'icona per inserire un'immagine</a:t>
            </a:r>
          </a:p>
        </p:txBody>
      </p:sp>
      <p:sp>
        <p:nvSpPr>
          <p:cNvPr id="35" name="Segnaposto immagine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rtlCol="0"/>
          <a:lstStyle>
            <a:lvl1pPr marL="0" indent="0" algn="ctr">
              <a:buNone/>
              <a:defRPr>
                <a:solidFill>
                  <a:schemeClr val="bg1"/>
                </a:solidFill>
              </a:defRPr>
            </a:lvl1pPr>
          </a:lstStyle>
          <a:p>
            <a:pPr rtl="0"/>
            <a:r>
              <a:rPr lang="it-IT" noProof="0"/>
              <a:t>Fare clic sull'icona per inserire un'immagine</a:t>
            </a:r>
          </a:p>
        </p:txBody>
      </p:sp>
      <p:sp>
        <p:nvSpPr>
          <p:cNvPr id="36" name="Segnaposto immagine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rtlCol="0"/>
          <a:lstStyle>
            <a:lvl1pPr marL="0" indent="0" algn="ctr">
              <a:buNone/>
              <a:defRPr>
                <a:solidFill>
                  <a:schemeClr val="bg1"/>
                </a:solidFill>
              </a:defRPr>
            </a:lvl1pPr>
          </a:lstStyle>
          <a:p>
            <a:pPr rtl="0"/>
            <a:r>
              <a:rPr lang="it-IT" noProof="0"/>
              <a:t>Fare clic sull'icona per inserire un'immagine</a:t>
            </a:r>
          </a:p>
        </p:txBody>
      </p:sp>
      <p:sp>
        <p:nvSpPr>
          <p:cNvPr id="38" name="Segnaposto immagine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rtlCol="0"/>
          <a:lstStyle>
            <a:lvl1pPr marL="0" indent="0" algn="ctr">
              <a:buNone/>
              <a:defRPr>
                <a:solidFill>
                  <a:schemeClr val="bg1"/>
                </a:solidFill>
              </a:defRPr>
            </a:lvl1pPr>
          </a:lstStyle>
          <a:p>
            <a:pPr rtl="0"/>
            <a:r>
              <a:rPr lang="it-IT" noProof="0"/>
              <a:t>Fare clic sull'icona per inserire un'immagine</a:t>
            </a:r>
          </a:p>
        </p:txBody>
      </p:sp>
      <p:sp>
        <p:nvSpPr>
          <p:cNvPr id="40" name="Segnaposto testo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1" name="Segnaposto testo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rtlCol="0"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2" name="Segnaposto testo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3" name="Segnaposto testo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rtlCol="0"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Solo titolo">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rtlCol="0"/>
          <a:lstStyle/>
          <a:p>
            <a:pPr rtl="0"/>
            <a:r>
              <a:rPr lang="it-IT" noProof="0"/>
              <a:t>Fare clic per modificare lo stile del titolo dello schema</a:t>
            </a:r>
          </a:p>
        </p:txBody>
      </p:sp>
      <p:sp>
        <p:nvSpPr>
          <p:cNvPr id="24" name="Rettangolo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2" name="Rettangolo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3" name="Rettangolo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8" name="Rettangolo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3" name="Rettangolo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7" name="Rettangolo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Triangolo isosce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9" name="Triangolo isosce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4" name="Triangolo isosce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5" name="Segnaposto immagine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rtlCol="0">
            <a:normAutofit/>
          </a:bodyPr>
          <a:lstStyle>
            <a:lvl1pPr marL="0" indent="0" algn="ctr">
              <a:buNone/>
              <a:defRPr sz="2000">
                <a:solidFill>
                  <a:schemeClr val="tx1"/>
                </a:solidFill>
              </a:defRPr>
            </a:lvl1pPr>
          </a:lstStyle>
          <a:p>
            <a:pPr rtl="0"/>
            <a:r>
              <a:rPr lang="it-IT" noProof="0"/>
              <a:t>Fare clic sull'icona per inserire un'immagine</a:t>
            </a:r>
          </a:p>
        </p:txBody>
      </p:sp>
      <p:sp>
        <p:nvSpPr>
          <p:cNvPr id="46" name="Segnaposto immagine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rtlCol="0">
            <a:normAutofit/>
          </a:bodyPr>
          <a:lstStyle>
            <a:lvl1pPr marL="0" indent="0" algn="ctr">
              <a:buNone/>
              <a:defRPr sz="2000">
                <a:solidFill>
                  <a:schemeClr val="tx1"/>
                </a:solidFill>
              </a:defRPr>
            </a:lvl1pPr>
          </a:lstStyle>
          <a:p>
            <a:pPr rtl="0"/>
            <a:r>
              <a:rPr lang="it-IT" noProof="0"/>
              <a:t>Fare clic sull'icona per inserire un'immagine</a:t>
            </a:r>
          </a:p>
        </p:txBody>
      </p:sp>
      <p:sp>
        <p:nvSpPr>
          <p:cNvPr id="47" name="Segnaposto immagine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rtlCol="0">
            <a:normAutofit/>
          </a:bodyPr>
          <a:lstStyle>
            <a:lvl1pPr marL="0" indent="0" algn="ctr">
              <a:buNone/>
              <a:defRPr sz="2000">
                <a:solidFill>
                  <a:schemeClr val="tx1"/>
                </a:solidFill>
              </a:defRPr>
            </a:lvl1pPr>
          </a:lstStyle>
          <a:p>
            <a:pPr rtl="0"/>
            <a:r>
              <a:rPr lang="it-IT" noProof="0"/>
              <a:t>Fare clic sull'icona per inserire un'immagine</a:t>
            </a:r>
          </a:p>
        </p:txBody>
      </p:sp>
      <p:sp>
        <p:nvSpPr>
          <p:cNvPr id="48" name="Segnaposto immagine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7" name="Segnaposto testo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18" name="Segnaposto testo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19" name="Segnaposto testo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Rettangolo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Segnaposto immagine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rtlCol="0">
            <a:normAutofit/>
          </a:bodyPr>
          <a:lstStyle>
            <a:lvl1pPr marL="0" indent="0" algn="ctr">
              <a:buNone/>
              <a:defRPr sz="1800"/>
            </a:lvl1pPr>
          </a:lstStyle>
          <a:p>
            <a:pPr rtl="0"/>
            <a:r>
              <a:rPr lang="it-IT" noProof="0"/>
              <a:t>Fare clic sull'icona per inserire un'immagine</a:t>
            </a:r>
          </a:p>
        </p:txBody>
      </p:sp>
      <p:sp>
        <p:nvSpPr>
          <p:cNvPr id="2" name="Titolo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rtlCol="0" anchor="b">
            <a:normAutofit/>
          </a:bodyPr>
          <a:lstStyle>
            <a:lvl1pPr algn="l">
              <a:defRPr sz="540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8" name="Rettangolo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it-IT" noProof="0"/>
              <a:t>Fare clic per modificare lo stile del titolo dello schema</a:t>
            </a:r>
          </a:p>
        </p:txBody>
      </p:sp>
      <p:sp>
        <p:nvSpPr>
          <p:cNvPr id="48" name="Segnaposto immagine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7" name="Segnaposto numero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it-IT" noProof="0" smtClean="0"/>
              <a:t>‹N›</a:t>
            </a:fld>
            <a:endParaRPr lang="it-IT" noProof="0"/>
          </a:p>
        </p:txBody>
      </p:sp>
      <p:sp>
        <p:nvSpPr>
          <p:cNvPr id="20" name="Segnaposto immagine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rtlCol="0">
            <a:normAutofit/>
          </a:bodyPr>
          <a:lstStyle>
            <a:lvl1pPr marL="0" indent="0" algn="ctr">
              <a:buNone/>
              <a:defRPr sz="2000">
                <a:solidFill>
                  <a:schemeClr val="tx1"/>
                </a:solidFill>
              </a:defRPr>
            </a:lvl1pPr>
          </a:lstStyle>
          <a:p>
            <a:pPr rtl="0"/>
            <a:r>
              <a:rPr lang="it-IT" noProof="0"/>
              <a:t>Fare clic sull'icona per inserire un'immagine</a:t>
            </a:r>
          </a:p>
        </p:txBody>
      </p:sp>
      <p:sp>
        <p:nvSpPr>
          <p:cNvPr id="25" name="Segnaposto immagine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rtlCol="0">
            <a:normAutofit/>
          </a:bodyPr>
          <a:lstStyle>
            <a:lvl1pPr marL="0" indent="0" algn="ctr">
              <a:buNone/>
              <a:defRPr sz="2000">
                <a:solidFill>
                  <a:schemeClr val="tx1"/>
                </a:solidFill>
              </a:defRPr>
            </a:lvl1pPr>
          </a:lstStyle>
          <a:p>
            <a:pPr rtl="0"/>
            <a:r>
              <a:rPr lang="it-IT" noProof="0"/>
              <a:t>Fare clic sull'icona per inserire un'immagine</a:t>
            </a:r>
          </a:p>
        </p:txBody>
      </p:sp>
      <p:sp>
        <p:nvSpPr>
          <p:cNvPr id="26" name="Segnaposto immagine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rtlCol="0">
            <a:normAutofit/>
          </a:bodyPr>
          <a:lstStyle>
            <a:lvl1pPr marL="0" indent="0" algn="ctr">
              <a:buNone/>
              <a:defRPr sz="2000">
                <a:solidFill>
                  <a:schemeClr val="tx1"/>
                </a:solidFill>
              </a:defRPr>
            </a:lvl1pPr>
          </a:lstStyle>
          <a:p>
            <a:pPr rtl="0"/>
            <a:r>
              <a:rPr lang="it-IT" noProof="0"/>
              <a:t>Fare clic sull'icona per inserire un'immagine</a:t>
            </a:r>
          </a:p>
        </p:txBody>
      </p:sp>
      <p:sp>
        <p:nvSpPr>
          <p:cNvPr id="27" name="Segnaposto immagine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rtlCol="0">
            <a:normAutofit/>
          </a:bodyPr>
          <a:lstStyle>
            <a:lvl1pPr marL="0" indent="0" algn="ctr">
              <a:buNone/>
              <a:defRPr sz="2000">
                <a:solidFill>
                  <a:schemeClr val="tx1"/>
                </a:solidFill>
              </a:defRPr>
            </a:lvl1pPr>
          </a:lstStyle>
          <a:p>
            <a:pPr rtl="0"/>
            <a:r>
              <a:rPr lang="it-IT" noProof="0"/>
              <a:t>Fare clic sull'icona per inserire un'immagine</a:t>
            </a:r>
          </a:p>
        </p:txBody>
      </p:sp>
      <p:sp>
        <p:nvSpPr>
          <p:cNvPr id="32" name="Rettangolo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4" name="Rettangolo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5" name="Rettangolo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6" name="Rettangolo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8" name="Segnaposto testo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0" name="Segnaposto testo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1" name="Segnaposto testo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2" name="Segnaposto testo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cxnSp>
        <p:nvCxnSpPr>
          <p:cNvPr id="6" name="Connettore diritto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it-IT" noProof="0"/>
              <a:t>Fare clic per modificare lo stile del titolo dello schema</a:t>
            </a:r>
          </a:p>
        </p:txBody>
      </p:sp>
      <p:sp>
        <p:nvSpPr>
          <p:cNvPr id="48" name="Segnaposto immagine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7" name="Segnaposto numero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it-IT" noProof="0" smtClean="0"/>
              <a:t>‹N›</a:t>
            </a:fld>
            <a:endParaRPr lang="it-IT" noProof="0"/>
          </a:p>
        </p:txBody>
      </p:sp>
      <p:sp>
        <p:nvSpPr>
          <p:cNvPr id="18" name="Rettangolo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nvGrpSpPr>
          <p:cNvPr id="5" name="Gruppo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Connettore diritto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Connettore dirit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uppo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Connettore diritto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Segnaposto testo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0" name="Segnaposto testo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1" name="Segnaposto testo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2" name="Segnaposto testo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3" name="Segnaposto immagine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
        <p:nvSpPr>
          <p:cNvPr id="44" name="Segnaposto immagine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
        <p:nvSpPr>
          <p:cNvPr id="45" name="Segnaposto immagine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
        <p:nvSpPr>
          <p:cNvPr id="46" name="Segnaposto immagine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it-IT" noProof="0"/>
              <a:t>Fare clic per modificare lo stile del titolo dello schema</a:t>
            </a:r>
          </a:p>
        </p:txBody>
      </p:sp>
      <p:sp>
        <p:nvSpPr>
          <p:cNvPr id="17" name="Segnaposto numero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it-IT" noProof="0" smtClean="0"/>
              <a:t>‹N›</a:t>
            </a:fld>
            <a:endParaRPr lang="it-IT" noProof="0"/>
          </a:p>
        </p:txBody>
      </p:sp>
      <p:cxnSp>
        <p:nvCxnSpPr>
          <p:cNvPr id="24" name="Connettore dirit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ttangolo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3" name="Rettangolo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6" name="Rettangolo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7" name="Rettangolo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3" name="Segnaposto immagine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
        <p:nvSpPr>
          <p:cNvPr id="32" name="Rettangolo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4" name="Rettangolo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9" name="Segnaposto testo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35" name="Segnaposto testo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36" name="Rettangolo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7" name="Rettangolo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9" name="Segnaposto testo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50" name="Segnaposto testo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51" name="Segnaposto immagine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
        <p:nvSpPr>
          <p:cNvPr id="52" name="Segnaposto immagine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
        <p:nvSpPr>
          <p:cNvPr id="53" name="Segnaposto immagine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Solo titolo">
    <p:spTree>
      <p:nvGrpSpPr>
        <p:cNvPr id="1" name=""/>
        <p:cNvGrpSpPr/>
        <p:nvPr/>
      </p:nvGrpSpPr>
      <p:grpSpPr>
        <a:xfrm>
          <a:off x="0" y="0"/>
          <a:ext cx="0" cy="0"/>
          <a:chOff x="0" y="0"/>
          <a:chExt cx="0" cy="0"/>
        </a:xfrm>
      </p:grpSpPr>
      <p:sp>
        <p:nvSpPr>
          <p:cNvPr id="18" name="Rettangolo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1" name="Rettangolo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2" name="Rettangolo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5" name="Rettangolo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it-IT" noProof="0"/>
              <a:t>Fare clic per modificare lo stile del titolo dello schema</a:t>
            </a:r>
          </a:p>
        </p:txBody>
      </p:sp>
      <p:sp>
        <p:nvSpPr>
          <p:cNvPr id="17" name="Segnaposto numero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it-IT" noProof="0" smtClean="0"/>
              <a:t>‹N›</a:t>
            </a:fld>
            <a:endParaRPr lang="it-IT" noProof="0"/>
          </a:p>
        </p:txBody>
      </p:sp>
      <p:cxnSp>
        <p:nvCxnSpPr>
          <p:cNvPr id="24" name="Connettore dirit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Segnaposto immagine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
        <p:nvSpPr>
          <p:cNvPr id="28" name="Segnaposto immagine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
        <p:nvSpPr>
          <p:cNvPr id="29" name="Segnaposto immagine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
        <p:nvSpPr>
          <p:cNvPr id="30" name="Segnaposto immagine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rtlCol="0">
            <a:normAutofit/>
          </a:bodyPr>
          <a:lstStyle>
            <a:lvl1pPr marL="0" indent="0" algn="ctr">
              <a:buNone/>
              <a:defRPr sz="1600">
                <a:solidFill>
                  <a:schemeClr val="bg1"/>
                </a:solidFill>
              </a:defRPr>
            </a:lvl1pPr>
          </a:lstStyle>
          <a:p>
            <a:pPr rtl="0"/>
            <a:r>
              <a:rPr lang="it-IT" noProof="0"/>
              <a:t>Fare clic sull'icona per inserire un'immagine</a:t>
            </a:r>
          </a:p>
        </p:txBody>
      </p:sp>
      <p:sp>
        <p:nvSpPr>
          <p:cNvPr id="31" name="Segnaposto testo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rtlCol="0"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33" name="Segnaposto testo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37" name="Segnaposto testo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rtlCol="0"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38" name="Segnaposto testo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0" name="Segnaposto testo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rtlCol="0"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1" name="Segnaposto testo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2" name="Segnaposto testo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rtlCol="0"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4" name="Segnaposto testo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Solo titolo">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6" name="Rettangolo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7" name="Rettangolo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2" name="Rettangolo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it-IT" noProof="0"/>
              <a:t>Fare clic per modificare lo stile del titolo dello schema</a:t>
            </a:r>
          </a:p>
        </p:txBody>
      </p:sp>
      <p:sp>
        <p:nvSpPr>
          <p:cNvPr id="17" name="Segnaposto numero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it-IT" noProof="0" smtClean="0"/>
              <a:t>‹N›</a:t>
            </a:fld>
            <a:endParaRPr lang="it-IT" noProof="0"/>
          </a:p>
        </p:txBody>
      </p:sp>
      <p:cxnSp>
        <p:nvCxnSpPr>
          <p:cNvPr id="24" name="Connettore dirit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Segnaposto immagine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rtlCol="0">
            <a:normAutofit/>
          </a:bodyPr>
          <a:lstStyle>
            <a:lvl1pPr marL="0" indent="0" algn="ctr">
              <a:buNone/>
              <a:defRPr sz="1600">
                <a:solidFill>
                  <a:schemeClr val="tx1"/>
                </a:solidFill>
              </a:defRPr>
            </a:lvl1pPr>
          </a:lstStyle>
          <a:p>
            <a:pPr rtl="0"/>
            <a:r>
              <a:rPr lang="it-IT" noProof="0"/>
              <a:t>Fare clic sull'icona per inserire un'immagine</a:t>
            </a:r>
          </a:p>
        </p:txBody>
      </p:sp>
      <p:sp>
        <p:nvSpPr>
          <p:cNvPr id="28" name="Segnaposto immagine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rtlCol="0">
            <a:normAutofit/>
          </a:bodyPr>
          <a:lstStyle>
            <a:lvl1pPr marL="0" indent="0" algn="ctr">
              <a:buNone/>
              <a:defRPr sz="1600">
                <a:solidFill>
                  <a:schemeClr val="tx1"/>
                </a:solidFill>
              </a:defRPr>
            </a:lvl1pPr>
          </a:lstStyle>
          <a:p>
            <a:pPr rtl="0"/>
            <a:r>
              <a:rPr lang="it-IT" noProof="0"/>
              <a:t>Fare clic sull'icona per inserire un'immagine</a:t>
            </a:r>
          </a:p>
        </p:txBody>
      </p:sp>
      <p:sp>
        <p:nvSpPr>
          <p:cNvPr id="29" name="Segnaposto immagine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rtlCol="0">
            <a:normAutofit/>
          </a:bodyPr>
          <a:lstStyle>
            <a:lvl1pPr marL="0" indent="0" algn="ctr">
              <a:buNone/>
              <a:defRPr sz="1600">
                <a:solidFill>
                  <a:schemeClr val="tx1"/>
                </a:solidFill>
              </a:defRPr>
            </a:lvl1pPr>
          </a:lstStyle>
          <a:p>
            <a:pPr rtl="0"/>
            <a:r>
              <a:rPr lang="it-IT" noProof="0"/>
              <a:t>Fare clic sull'icona per inserire un'immagine</a:t>
            </a:r>
          </a:p>
        </p:txBody>
      </p:sp>
      <p:sp>
        <p:nvSpPr>
          <p:cNvPr id="30" name="Segnaposto immagine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rtlCol="0">
            <a:normAutofit/>
          </a:bodyPr>
          <a:lstStyle>
            <a:lvl1pPr marL="0" indent="0" algn="ctr">
              <a:buNone/>
              <a:defRPr sz="1600">
                <a:solidFill>
                  <a:schemeClr val="tx1"/>
                </a:solidFill>
              </a:defRPr>
            </a:lvl1pPr>
          </a:lstStyle>
          <a:p>
            <a:pPr rtl="0"/>
            <a:r>
              <a:rPr lang="it-IT" noProof="0"/>
              <a:t>Fare clic sull'icona per inserire un'immagine</a:t>
            </a:r>
          </a:p>
        </p:txBody>
      </p:sp>
      <p:sp>
        <p:nvSpPr>
          <p:cNvPr id="31" name="Segnaposto testo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33" name="Segnaposto testo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37" name="Segnaposto testo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38" name="Segnaposto testo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0" name="Segnaposto testo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1" name="Segnaposto testo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2" name="Segnaposto testo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
        <p:nvSpPr>
          <p:cNvPr id="44" name="Segnaposto testo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it-IT" noProof="0"/>
              <a:t>Inserire il testo qui</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it-IT" noProof="0"/>
              <a:t>Fare clic per modificare lo stile del titolo dello schema</a:t>
            </a:r>
          </a:p>
        </p:txBody>
      </p:sp>
      <p:sp>
        <p:nvSpPr>
          <p:cNvPr id="17" name="Segnaposto numero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it-IT" noProof="0" smtClean="0"/>
              <a:t>‹N›</a:t>
            </a:fld>
            <a:endParaRPr lang="it-IT" noProof="0"/>
          </a:p>
        </p:txBody>
      </p:sp>
      <p:cxnSp>
        <p:nvCxnSpPr>
          <p:cNvPr id="24" name="Connettore dirit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grafico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4900613" y="1233488"/>
            <a:ext cx="6991350" cy="4967287"/>
          </a:xfrm>
        </p:spPr>
        <p:txBody>
          <a:bodyPr rtlCol="0">
            <a:normAutofit/>
          </a:bodyPr>
          <a:lstStyle>
            <a:lvl1pPr marL="0" indent="0" algn="ctr">
              <a:buNone/>
              <a:defRPr sz="2000"/>
            </a:lvl1pPr>
          </a:lstStyle>
          <a:p>
            <a:pPr rtl="0"/>
            <a:r>
              <a:rPr lang="it-IT" noProof="0"/>
              <a:t>Fare clic sull'icona per aggiungere un grafico</a:t>
            </a:r>
          </a:p>
        </p:txBody>
      </p:sp>
      <p:sp>
        <p:nvSpPr>
          <p:cNvPr id="25" name="Rettangolo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6" name="Segnaposto testo 5">
            <a:extLst>
              <a:ext uri="{FF2B5EF4-FFF2-40B4-BE49-F238E27FC236}">
                <a16:creationId xmlns:a16="http://schemas.microsoft.com/office/drawing/2014/main" id="{9867FAC3-5109-4D5D-8105-FC48313396C4}"/>
              </a:ext>
            </a:extLst>
          </p:cNvPr>
          <p:cNvSpPr>
            <a:spLocks noGrp="1"/>
          </p:cNvSpPr>
          <p:nvPr>
            <p:ph type="body" sz="quarter" idx="14" hasCustomPrompt="1"/>
          </p:nvPr>
        </p:nvSpPr>
        <p:spPr>
          <a:xfrm>
            <a:off x="546100" y="1450975"/>
            <a:ext cx="4065588" cy="4552950"/>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it-IT" noProof="0"/>
              <a:t>Fare clic per modificare lo stile del titolo dello schema</a:t>
            </a:r>
          </a:p>
        </p:txBody>
      </p:sp>
      <p:sp>
        <p:nvSpPr>
          <p:cNvPr id="17" name="Segnaposto numero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it-IT" noProof="0" smtClean="0"/>
              <a:t>‹N›</a:t>
            </a:fld>
            <a:endParaRPr lang="it-IT" noProof="0"/>
          </a:p>
        </p:txBody>
      </p:sp>
      <p:cxnSp>
        <p:nvCxnSpPr>
          <p:cNvPr id="24" name="Connettore dirit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grafico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11520488" cy="4967287"/>
          </a:xfrm>
        </p:spPr>
        <p:txBody>
          <a:bodyPr rtlCol="0">
            <a:normAutofit/>
          </a:bodyPr>
          <a:lstStyle>
            <a:lvl1pPr marL="0" indent="0" algn="ctr">
              <a:buNone/>
              <a:defRPr sz="2000"/>
            </a:lvl1pPr>
          </a:lstStyle>
          <a:p>
            <a:pPr rtl="0"/>
            <a:r>
              <a:rPr lang="it-IT" noProof="0"/>
              <a:t>Fare clic sull'icona per aggiungere un grafico</a:t>
            </a:r>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it-IT" noProof="0"/>
              <a:t>Fare clic per modificare lo stile del titolo dello schema</a:t>
            </a:r>
          </a:p>
        </p:txBody>
      </p:sp>
      <p:sp>
        <p:nvSpPr>
          <p:cNvPr id="17" name="Segnaposto numero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it-IT" noProof="0" smtClean="0"/>
              <a:t>‹N›</a:t>
            </a:fld>
            <a:endParaRPr lang="it-IT" noProof="0"/>
          </a:p>
        </p:txBody>
      </p:sp>
      <p:cxnSp>
        <p:nvCxnSpPr>
          <p:cNvPr id="24" name="Connettore dirit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grafico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7450621" cy="4967287"/>
          </a:xfrm>
        </p:spPr>
        <p:txBody>
          <a:bodyPr rtlCol="0">
            <a:normAutofit/>
          </a:bodyPr>
          <a:lstStyle>
            <a:lvl1pPr marL="0" indent="0" algn="ctr">
              <a:buNone/>
              <a:defRPr sz="2000"/>
            </a:lvl1pPr>
          </a:lstStyle>
          <a:p>
            <a:pPr rtl="0"/>
            <a:r>
              <a:rPr lang="it-IT" noProof="0"/>
              <a:t>Fare clic sull'icona per aggiungere un grafico</a:t>
            </a:r>
          </a:p>
        </p:txBody>
      </p:sp>
      <p:sp>
        <p:nvSpPr>
          <p:cNvPr id="5" name="Segnaposto immagine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rtlCol="0">
            <a:normAutofit/>
          </a:bodyPr>
          <a:lstStyle>
            <a:lvl1pPr marL="0" indent="0" algn="ctr">
              <a:buNone/>
              <a:defRPr sz="2000"/>
            </a:lvl1pPr>
          </a:lstStyle>
          <a:p>
            <a:pPr rtl="0"/>
            <a:r>
              <a:rPr lang="it-IT" noProof="0"/>
              <a:t>Fare clic sull'icona per inserire un'immagine</a:t>
            </a:r>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it-IT" noProof="0"/>
              <a:t>Fare clic per modificare lo stile del titolo dello schema</a:t>
            </a:r>
          </a:p>
        </p:txBody>
      </p:sp>
      <p:sp>
        <p:nvSpPr>
          <p:cNvPr id="17" name="Segnaposto numero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it-IT" noProof="0" smtClean="0"/>
              <a:t>‹N›</a:t>
            </a:fld>
            <a:endParaRPr lang="it-IT" noProof="0"/>
          </a:p>
        </p:txBody>
      </p:sp>
      <p:cxnSp>
        <p:nvCxnSpPr>
          <p:cNvPr id="24" name="Connettore dirit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grafico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81415" y="1233488"/>
            <a:ext cx="5512490" cy="4967287"/>
          </a:xfrm>
        </p:spPr>
        <p:txBody>
          <a:bodyPr rtlCol="0">
            <a:normAutofit/>
          </a:bodyPr>
          <a:lstStyle>
            <a:lvl1pPr marL="0" indent="0" algn="ctr">
              <a:buNone/>
              <a:defRPr sz="2000"/>
            </a:lvl1pPr>
          </a:lstStyle>
          <a:p>
            <a:pPr rtl="0"/>
            <a:r>
              <a:rPr lang="it-IT" noProof="0"/>
              <a:t>Fare clic sull'icona per aggiungere un grafico</a:t>
            </a:r>
          </a:p>
        </p:txBody>
      </p:sp>
      <p:sp>
        <p:nvSpPr>
          <p:cNvPr id="7" name="Segnaposto grafico 3">
            <a:extLst>
              <a:ext uri="{FF2B5EF4-FFF2-40B4-BE49-F238E27FC236}">
                <a16:creationId xmlns:a16="http://schemas.microsoft.com/office/drawing/2014/main" id="{6750280A-6976-42F9-B984-8601DD1972DC}"/>
              </a:ext>
            </a:extLst>
          </p:cNvPr>
          <p:cNvSpPr>
            <a:spLocks noGrp="1"/>
          </p:cNvSpPr>
          <p:nvPr>
            <p:ph type="chart" sz="quarter" idx="14" hasCustomPrompt="1"/>
          </p:nvPr>
        </p:nvSpPr>
        <p:spPr>
          <a:xfrm>
            <a:off x="6379473" y="1233488"/>
            <a:ext cx="5512490" cy="4967287"/>
          </a:xfrm>
        </p:spPr>
        <p:txBody>
          <a:bodyPr rtlCol="0">
            <a:normAutofit/>
          </a:bodyPr>
          <a:lstStyle>
            <a:lvl1pPr marL="0" indent="0" algn="ctr">
              <a:buNone/>
              <a:defRPr sz="2000"/>
            </a:lvl1pPr>
          </a:lstStyle>
          <a:p>
            <a:pPr rtl="0"/>
            <a:r>
              <a:rPr lang="it-IT" noProof="0"/>
              <a:t>Fare clic sull'icona per aggiungere un grafico</a:t>
            </a:r>
          </a:p>
        </p:txBody>
      </p:sp>
      <p:cxnSp>
        <p:nvCxnSpPr>
          <p:cNvPr id="6" name="Connettore diritto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it-IT" noProof="0"/>
              <a:t>Fare clic per modificare lo stile del titolo dello schema</a:t>
            </a:r>
          </a:p>
        </p:txBody>
      </p:sp>
      <p:sp>
        <p:nvSpPr>
          <p:cNvPr id="17" name="Segnaposto numero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it-IT" noProof="0" smtClean="0"/>
              <a:t>‹N›</a:t>
            </a:fld>
            <a:endParaRPr lang="it-IT" noProof="0"/>
          </a:p>
        </p:txBody>
      </p:sp>
      <p:cxnSp>
        <p:nvCxnSpPr>
          <p:cNvPr id="24" name="Connettore dirit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grafico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510622" y="1362696"/>
            <a:ext cx="5552246" cy="2294899"/>
          </a:xfrm>
        </p:spPr>
        <p:txBody>
          <a:bodyPr rtlCol="0">
            <a:normAutofit/>
          </a:bodyPr>
          <a:lstStyle>
            <a:lvl1pPr marL="0" indent="0" algn="ctr">
              <a:buNone/>
              <a:defRPr sz="2000"/>
            </a:lvl1pPr>
          </a:lstStyle>
          <a:p>
            <a:pPr rtl="0"/>
            <a:r>
              <a:rPr lang="it-IT" noProof="0"/>
              <a:t>Fare clic sull'icona per aggiungere un grafico</a:t>
            </a:r>
          </a:p>
        </p:txBody>
      </p:sp>
      <p:sp>
        <p:nvSpPr>
          <p:cNvPr id="9" name="Segnaposto grafico 3">
            <a:extLst>
              <a:ext uri="{FF2B5EF4-FFF2-40B4-BE49-F238E27FC236}">
                <a16:creationId xmlns:a16="http://schemas.microsoft.com/office/drawing/2014/main" id="{3CC4F2FB-E360-40E2-BDA5-455EB243C216}"/>
              </a:ext>
            </a:extLst>
          </p:cNvPr>
          <p:cNvSpPr>
            <a:spLocks noGrp="1"/>
          </p:cNvSpPr>
          <p:nvPr>
            <p:ph type="chart" sz="quarter" idx="14" hasCustomPrompt="1"/>
          </p:nvPr>
        </p:nvSpPr>
        <p:spPr>
          <a:xfrm>
            <a:off x="500682" y="3781218"/>
            <a:ext cx="5552246" cy="2294899"/>
          </a:xfrm>
        </p:spPr>
        <p:txBody>
          <a:bodyPr rtlCol="0">
            <a:normAutofit/>
          </a:bodyPr>
          <a:lstStyle>
            <a:lvl1pPr marL="0" indent="0" algn="ctr">
              <a:buNone/>
              <a:defRPr sz="2000"/>
            </a:lvl1pPr>
          </a:lstStyle>
          <a:p>
            <a:pPr rtl="0"/>
            <a:r>
              <a:rPr lang="it-IT" noProof="0"/>
              <a:t>Fare clic sull'icona per aggiungere un grafico</a:t>
            </a:r>
          </a:p>
        </p:txBody>
      </p:sp>
      <p:sp>
        <p:nvSpPr>
          <p:cNvPr id="10" name="Segnaposto grafico 3">
            <a:extLst>
              <a:ext uri="{FF2B5EF4-FFF2-40B4-BE49-F238E27FC236}">
                <a16:creationId xmlns:a16="http://schemas.microsoft.com/office/drawing/2014/main" id="{6373EAFD-6648-4861-97FB-A3961B86C814}"/>
              </a:ext>
            </a:extLst>
          </p:cNvPr>
          <p:cNvSpPr>
            <a:spLocks noGrp="1"/>
          </p:cNvSpPr>
          <p:nvPr>
            <p:ph type="chart" sz="quarter" idx="15" hasCustomPrompt="1"/>
          </p:nvPr>
        </p:nvSpPr>
        <p:spPr>
          <a:xfrm>
            <a:off x="6208643" y="1367561"/>
            <a:ext cx="5552246" cy="2294899"/>
          </a:xfrm>
        </p:spPr>
        <p:txBody>
          <a:bodyPr rtlCol="0">
            <a:normAutofit/>
          </a:bodyPr>
          <a:lstStyle>
            <a:lvl1pPr marL="0" indent="0" algn="ctr">
              <a:buNone/>
              <a:defRPr sz="2000"/>
            </a:lvl1pPr>
          </a:lstStyle>
          <a:p>
            <a:pPr rtl="0"/>
            <a:r>
              <a:rPr lang="it-IT" noProof="0"/>
              <a:t>Fare clic sull'icona per aggiungere un grafico</a:t>
            </a:r>
          </a:p>
        </p:txBody>
      </p:sp>
      <p:sp>
        <p:nvSpPr>
          <p:cNvPr id="11" name="Segnaposto grafico 3">
            <a:extLst>
              <a:ext uri="{FF2B5EF4-FFF2-40B4-BE49-F238E27FC236}">
                <a16:creationId xmlns:a16="http://schemas.microsoft.com/office/drawing/2014/main" id="{CF0E102C-57E1-46ED-BE41-21C356F42BAD}"/>
              </a:ext>
            </a:extLst>
          </p:cNvPr>
          <p:cNvSpPr>
            <a:spLocks noGrp="1"/>
          </p:cNvSpPr>
          <p:nvPr>
            <p:ph type="chart" sz="quarter" idx="16" hasCustomPrompt="1"/>
          </p:nvPr>
        </p:nvSpPr>
        <p:spPr>
          <a:xfrm>
            <a:off x="6198703" y="3786083"/>
            <a:ext cx="5552246" cy="2294899"/>
          </a:xfrm>
        </p:spPr>
        <p:txBody>
          <a:bodyPr rtlCol="0">
            <a:normAutofit/>
          </a:bodyPr>
          <a:lstStyle>
            <a:lvl1pPr marL="0" indent="0" algn="ctr">
              <a:buNone/>
              <a:defRPr sz="2000"/>
            </a:lvl1pPr>
          </a:lstStyle>
          <a:p>
            <a:pPr rtl="0"/>
            <a:r>
              <a:rPr lang="it-IT" noProof="0"/>
              <a:t>Fare clic sull'icona per aggiungere un grafico</a:t>
            </a:r>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5" name="Rettangolo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6" name="Rettangolo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Segnaposto immagine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rtlCol="0">
            <a:normAutofit/>
          </a:bodyPr>
          <a:lstStyle>
            <a:lvl1pPr marL="0" indent="0" algn="ctr">
              <a:buNone/>
              <a:defRPr sz="1800"/>
            </a:lvl1pPr>
          </a:lstStyle>
          <a:p>
            <a:pPr rtl="0"/>
            <a:r>
              <a:rPr lang="it-IT" noProof="0"/>
              <a:t>Fare clic sull'icona per inserire un'immagine</a:t>
            </a:r>
          </a:p>
        </p:txBody>
      </p:sp>
      <p:sp>
        <p:nvSpPr>
          <p:cNvPr id="14" name="Rettangolo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rtlCol="0" anchor="ctr">
            <a:normAutofit/>
          </a:bodyPr>
          <a:lstStyle>
            <a:lvl1pPr algn="ctr">
              <a:defRPr sz="5400">
                <a:solidFill>
                  <a:schemeClr val="accent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A951C9A4-8764-4CB3-AC26-C957C0E84BCD}"/>
              </a:ext>
            </a:extLst>
          </p:cNvPr>
          <p:cNvSpPr>
            <a:spLocks noGrp="1"/>
          </p:cNvSpPr>
          <p:nvPr userDrawn="1">
            <p:ph type="subTitle" idx="1" hasCustomPrompt="1"/>
          </p:nvPr>
        </p:nvSpPr>
        <p:spPr>
          <a:xfrm>
            <a:off x="1510507" y="5130801"/>
            <a:ext cx="9242424" cy="533400"/>
          </a:xfrm>
        </p:spPr>
        <p:txBody>
          <a:bodyPr rtlCol="0"/>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re clic per modificare lo stile del sottotitolo dello schema</a:t>
            </a:r>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olo diapositiva">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Segnaposto immagine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rtlCol="0">
            <a:normAutofit/>
          </a:bodyPr>
          <a:lstStyle>
            <a:lvl1pPr marL="0" indent="0" algn="ctr">
              <a:buNone/>
              <a:defRPr sz="1800"/>
            </a:lvl1pPr>
          </a:lstStyle>
          <a:p>
            <a:pPr rtl="0"/>
            <a:r>
              <a:rPr lang="it-IT" noProof="0"/>
              <a:t>Fare clic sull'icona per inserire un'immagine</a:t>
            </a:r>
          </a:p>
        </p:txBody>
      </p:sp>
      <p:sp>
        <p:nvSpPr>
          <p:cNvPr id="2" name="Titolo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rtlCol="0" anchor="ctr">
            <a:normAutofit/>
          </a:bodyPr>
          <a:lstStyle>
            <a:lvl1pPr algn="ctr">
              <a:defRPr sz="11500">
                <a:solidFill>
                  <a:schemeClr val="tx1"/>
                </a:solidFill>
              </a:defRPr>
            </a:lvl1pPr>
          </a:lstStyle>
          <a:p>
            <a:pPr rtl="0"/>
            <a:r>
              <a:rPr lang="it-IT" noProof="0"/>
              <a:t>Grazie</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7" name="Segnaposto numero diapositiva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immagine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7" name="Segnaposto numero diapositiva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Tree>
    <p:extLst>
      <p:ext uri="{BB962C8B-B14F-4D97-AF65-F5344CB8AC3E}">
        <p14:creationId xmlns:p14="http://schemas.microsoft.com/office/powerpoint/2010/main" val="18034160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5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15D0D5-77BA-230D-743D-4AAB0FB16E3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3A8223F-3765-FFCF-D5DE-61E4961C5F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700B83C-B970-E969-69B5-56EBF91FBFDE}"/>
              </a:ext>
            </a:extLst>
          </p:cNvPr>
          <p:cNvSpPr>
            <a:spLocks noGrp="1"/>
          </p:cNvSpPr>
          <p:nvPr>
            <p:ph type="dt" sz="half" idx="10"/>
          </p:nvPr>
        </p:nvSpPr>
        <p:spPr/>
        <p:txBody>
          <a:bodyPr/>
          <a:lstStyle/>
          <a:p>
            <a:fld id="{029F1D19-6299-4EC0-B7BF-7697F84D3168}" type="datetimeFigureOut">
              <a:rPr lang="it-IT" smtClean="0"/>
              <a:t>09/11/2023</a:t>
            </a:fld>
            <a:endParaRPr lang="it-IT"/>
          </a:p>
        </p:txBody>
      </p:sp>
      <p:sp>
        <p:nvSpPr>
          <p:cNvPr id="5" name="Segnaposto piè di pagina 4">
            <a:extLst>
              <a:ext uri="{FF2B5EF4-FFF2-40B4-BE49-F238E27FC236}">
                <a16:creationId xmlns:a16="http://schemas.microsoft.com/office/drawing/2014/main" id="{E81CA6E7-A168-0128-9A41-89DC4910633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E638416-D2CB-F04A-9610-BE61763FF9B1}"/>
              </a:ext>
            </a:extLst>
          </p:cNvPr>
          <p:cNvSpPr>
            <a:spLocks noGrp="1"/>
          </p:cNvSpPr>
          <p:nvPr>
            <p:ph type="sldNum" sz="quarter" idx="12"/>
          </p:nvPr>
        </p:nvSpPr>
        <p:spPr/>
        <p:txBody>
          <a:bodyPr/>
          <a:lstStyle/>
          <a:p>
            <a:fld id="{FB6D13AB-5E00-432D-AC83-A0E758675E6E}" type="slidenum">
              <a:rPr lang="it-IT" smtClean="0"/>
              <a:t>‹N›</a:t>
            </a:fld>
            <a:endParaRPr lang="it-IT"/>
          </a:p>
        </p:txBody>
      </p:sp>
    </p:spTree>
    <p:extLst>
      <p:ext uri="{BB962C8B-B14F-4D97-AF65-F5344CB8AC3E}">
        <p14:creationId xmlns:p14="http://schemas.microsoft.com/office/powerpoint/2010/main" val="377608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4FD2F3-3119-48E2-B464-A93E23C5A607}"/>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FCE87C6E-3441-429B-A81D-87F8344C068B}"/>
              </a:ext>
            </a:extLst>
          </p:cNvPr>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Rettangolo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ln>
                <a:noFill/>
              </a:ln>
            </a:endParaRPr>
          </a:p>
        </p:txBody>
      </p:sp>
      <p:sp>
        <p:nvSpPr>
          <p:cNvPr id="2" name="Titolo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rtlCol="0">
            <a:normAutofit/>
          </a:bodyPr>
          <a:lstStyle>
            <a:lvl1pPr algn="ctr">
              <a:defRPr sz="4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7" name="Segnaposto immagine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rtlCol="0" anchor="b">
            <a:noAutofit/>
          </a:bodyPr>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5" name="Segnaposto immagine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rtl="0">
              <a:buNone/>
            </a:pPr>
            <a:r>
              <a:rPr lang="it-IT" noProof="0"/>
              <a:t>Inserire l'immagine qui</a:t>
            </a:r>
          </a:p>
        </p:txBody>
      </p:sp>
      <p:sp>
        <p:nvSpPr>
          <p:cNvPr id="7" name="Segnaposto immagine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rtl="0">
              <a:buNone/>
            </a:pPr>
            <a:r>
              <a:rPr lang="it-IT" noProof="0"/>
              <a:t>Inserire l'immagine qui</a:t>
            </a:r>
          </a:p>
        </p:txBody>
      </p:sp>
      <p:sp>
        <p:nvSpPr>
          <p:cNvPr id="9" name="Rettangolo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Rettangolo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Rettangolo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2" name="Rettangolo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rtlCol="0" anchor="b">
            <a:noAutofit/>
          </a:bodyPr>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it-IT" noProof="0" smtClean="0"/>
              <a:t>‹N›</a:t>
            </a:fld>
            <a:endParaRPr lang="it-IT" noProof="0"/>
          </a:p>
        </p:txBody>
      </p:sp>
      <p:sp>
        <p:nvSpPr>
          <p:cNvPr id="13" name="Segnaposto immagine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4" name="Segnaposto immagine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it-IT" noProof="0"/>
              <a:t>Fare clic sull'icona per inserire un'immagine</a:t>
            </a:r>
          </a:p>
        </p:txBody>
      </p:sp>
      <p:sp>
        <p:nvSpPr>
          <p:cNvPr id="15" name="Rettangolo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6" name="Rettangolo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Rettangolo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Rettangolo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6" name="Segnaposto numero diapositiva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pPr rtl="0"/>
            <a:fld id="{03DC2DEF-D2FE-4B45-ABA4-9F153FD1C98A}" type="slidenum">
              <a:rPr lang="it-IT" noProof="0" smtClean="0"/>
              <a:pPr/>
              <a:t>‹N›</a:t>
            </a:fld>
            <a:endParaRPr lang="it-IT" noProof="0"/>
          </a:p>
        </p:txBody>
      </p:sp>
      <p:sp>
        <p:nvSpPr>
          <p:cNvPr id="8" name="Rettangolo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 id="2147483703" r:id="rId53"/>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39.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D71C9CD-CAE8-4AC8-936D-333769D479E5}"/>
              </a:ext>
            </a:extLst>
          </p:cNvPr>
          <p:cNvSpPr>
            <a:spLocks noGrp="1"/>
          </p:cNvSpPr>
          <p:nvPr>
            <p:ph type="title"/>
          </p:nvPr>
        </p:nvSpPr>
        <p:spPr>
          <a:xfrm>
            <a:off x="371475" y="1334424"/>
            <a:ext cx="4448175" cy="1520824"/>
          </a:xfrm>
        </p:spPr>
        <p:txBody>
          <a:bodyPr rtlCol="0" anchor="b">
            <a:normAutofit fontScale="90000"/>
          </a:bodyPr>
          <a:lstStyle/>
          <a:p>
            <a:r>
              <a:rPr lang="it-IT" sz="4900" dirty="0"/>
              <a:t>PARC</a:t>
            </a:r>
            <a:br>
              <a:rPr lang="it-IT" dirty="0"/>
            </a:br>
            <a:r>
              <a:rPr lang="it-IT" sz="1800" dirty="0">
                <a:solidFill>
                  <a:srgbClr val="FA830A"/>
                </a:solidFill>
                <a:effectLst/>
                <a:latin typeface="Times New Roman" panose="02020603050405020304" pitchFamily="18" charset="0"/>
                <a:ea typeface="Times New Roman" panose="02020603050405020304" pitchFamily="18" charset="0"/>
              </a:rPr>
              <a:t>Corso di Imprenditorialità e Business Planning</a:t>
            </a:r>
            <a:br>
              <a:rPr lang="it-IT" sz="1800" dirty="0">
                <a:solidFill>
                  <a:srgbClr val="FA830A"/>
                </a:solidFill>
                <a:effectLst/>
                <a:latin typeface="Times New Roman" panose="02020603050405020304" pitchFamily="18" charset="0"/>
                <a:ea typeface="Times New Roman" panose="02020603050405020304" pitchFamily="18" charset="0"/>
              </a:rPr>
            </a:br>
            <a:r>
              <a:rPr lang="it-IT" sz="1800" dirty="0">
                <a:solidFill>
                  <a:srgbClr val="FA830A"/>
                </a:solidFill>
                <a:effectLst/>
                <a:latin typeface="Times New Roman" panose="02020603050405020304" pitchFamily="18" charset="0"/>
                <a:ea typeface="Times New Roman" panose="02020603050405020304" pitchFamily="18" charset="0"/>
              </a:rPr>
              <a:t>Anno accademico 2021/2022</a:t>
            </a:r>
            <a:br>
              <a:rPr lang="it-IT" sz="1800" dirty="0">
                <a:solidFill>
                  <a:srgbClr val="000000"/>
                </a:solidFill>
                <a:effectLst/>
                <a:latin typeface="Times New Roman" panose="02020603050405020304" pitchFamily="18" charset="0"/>
                <a:ea typeface="Times New Roman" panose="02020603050405020304" pitchFamily="18" charset="0"/>
              </a:rPr>
            </a:br>
            <a:endParaRPr lang="it-IT" dirty="0"/>
          </a:p>
        </p:txBody>
      </p:sp>
      <p:sp>
        <p:nvSpPr>
          <p:cNvPr id="13" name="Slide Number Placeholder 2">
            <a:extLst>
              <a:ext uri="{FF2B5EF4-FFF2-40B4-BE49-F238E27FC236}">
                <a16:creationId xmlns:a16="http://schemas.microsoft.com/office/drawing/2014/main" id="{BBADE4D7-A0A4-38FD-D107-7086398C4E91}"/>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it-IT" sz="800" noProof="0" smtClean="0"/>
              <a:pPr rtl="0">
                <a:lnSpc>
                  <a:spcPct val="90000"/>
                </a:lnSpc>
                <a:spcAft>
                  <a:spcPts val="600"/>
                </a:spcAft>
              </a:pPr>
              <a:t>1</a:t>
            </a:fld>
            <a:endParaRPr lang="it-IT" sz="800" noProof="0"/>
          </a:p>
        </p:txBody>
      </p:sp>
      <p:sp>
        <p:nvSpPr>
          <p:cNvPr id="4" name="Sottotitolo 3">
            <a:extLst>
              <a:ext uri="{FF2B5EF4-FFF2-40B4-BE49-F238E27FC236}">
                <a16:creationId xmlns:a16="http://schemas.microsoft.com/office/drawing/2014/main" id="{C6D24F99-E026-485A-96CD-AEC98137262A}"/>
              </a:ext>
            </a:extLst>
          </p:cNvPr>
          <p:cNvSpPr>
            <a:spLocks noGrp="1"/>
          </p:cNvSpPr>
          <p:nvPr>
            <p:ph sz="half" idx="2"/>
          </p:nvPr>
        </p:nvSpPr>
        <p:spPr>
          <a:xfrm>
            <a:off x="3497803" y="3083462"/>
            <a:ext cx="3469663" cy="2810077"/>
          </a:xfrm>
        </p:spPr>
        <p:txBody>
          <a:bodyPr rtlCol="0">
            <a:normAutofit/>
          </a:bodyPr>
          <a:lstStyle/>
          <a:p>
            <a:pPr marL="0" indent="0">
              <a:buNone/>
            </a:pPr>
            <a:r>
              <a:rPr lang="it-IT" dirty="0">
                <a:effectLst/>
              </a:rPr>
              <a:t>De Crescenzo Pietro Paolo </a:t>
            </a:r>
            <a:r>
              <a:rPr lang="it-IT" b="1" dirty="0">
                <a:effectLst/>
              </a:rPr>
              <a:t>S290951</a:t>
            </a:r>
            <a:br>
              <a:rPr lang="it-IT" dirty="0">
                <a:effectLst/>
              </a:rPr>
            </a:br>
            <a:r>
              <a:rPr lang="it-IT" dirty="0">
                <a:effectLst/>
              </a:rPr>
              <a:t>Licitra Sarah </a:t>
            </a:r>
            <a:r>
              <a:rPr lang="it-IT" b="1" dirty="0">
                <a:effectLst/>
              </a:rPr>
              <a:t>S279665</a:t>
            </a:r>
            <a:r>
              <a:rPr lang="it-IT" dirty="0">
                <a:effectLst/>
              </a:rPr>
              <a:t> </a:t>
            </a:r>
            <a:br>
              <a:rPr lang="it-IT" dirty="0">
                <a:effectLst/>
              </a:rPr>
            </a:br>
            <a:r>
              <a:rPr lang="it-IT" dirty="0">
                <a:effectLst/>
              </a:rPr>
              <a:t>Pappalardo Salvatore </a:t>
            </a:r>
            <a:r>
              <a:rPr lang="it-IT" b="1" dirty="0">
                <a:effectLst/>
              </a:rPr>
              <a:t>S289563</a:t>
            </a:r>
            <a:br>
              <a:rPr lang="it-IT" dirty="0">
                <a:effectLst/>
              </a:rPr>
            </a:br>
            <a:r>
              <a:rPr lang="it-IT" dirty="0">
                <a:effectLst/>
              </a:rPr>
              <a:t>Pizzo Jessica </a:t>
            </a:r>
            <a:r>
              <a:rPr lang="it-IT" b="1" dirty="0">
                <a:effectLst/>
              </a:rPr>
              <a:t>S291505</a:t>
            </a:r>
            <a:br>
              <a:rPr lang="it-IT" dirty="0">
                <a:effectLst/>
              </a:rPr>
            </a:br>
            <a:r>
              <a:rPr lang="it-IT" dirty="0">
                <a:effectLst/>
              </a:rPr>
              <a:t>Rapello Luca </a:t>
            </a:r>
            <a:r>
              <a:rPr lang="it-IT" b="1" dirty="0">
                <a:effectLst/>
              </a:rPr>
              <a:t>S291290</a:t>
            </a:r>
            <a:br>
              <a:rPr lang="it-IT" dirty="0">
                <a:effectLst/>
              </a:rPr>
            </a:br>
            <a:r>
              <a:rPr lang="it-IT" dirty="0">
                <a:effectLst/>
              </a:rPr>
              <a:t>Razzetti Stefano </a:t>
            </a:r>
            <a:r>
              <a:rPr lang="it-IT" b="1" dirty="0">
                <a:effectLst/>
              </a:rPr>
              <a:t>S290540</a:t>
            </a:r>
            <a:r>
              <a:rPr lang="it-IT" dirty="0">
                <a:effectLst/>
              </a:rPr>
              <a:t> </a:t>
            </a:r>
            <a:br>
              <a:rPr lang="it-IT" dirty="0">
                <a:effectLst/>
              </a:rPr>
            </a:br>
            <a:r>
              <a:rPr lang="it-IT" dirty="0">
                <a:effectLst/>
              </a:rPr>
              <a:t>Salanitri Alice </a:t>
            </a:r>
            <a:r>
              <a:rPr lang="it-IT" b="1" dirty="0">
                <a:effectLst/>
              </a:rPr>
              <a:t>S284911</a:t>
            </a:r>
            <a:endParaRPr lang="it-IT" dirty="0">
              <a:effectLst/>
            </a:endParaRPr>
          </a:p>
          <a:p>
            <a:pPr marL="0" indent="0" rtl="0">
              <a:buNone/>
            </a:pPr>
            <a:endParaRPr lang="it-IT" dirty="0"/>
          </a:p>
        </p:txBody>
      </p:sp>
      <p:pic>
        <p:nvPicPr>
          <p:cNvPr id="11" name="Immagine 10">
            <a:extLst>
              <a:ext uri="{FF2B5EF4-FFF2-40B4-BE49-F238E27FC236}">
                <a16:creationId xmlns:a16="http://schemas.microsoft.com/office/drawing/2014/main" id="{1BBF71D4-E2C5-5FFC-5252-419482A0D051}"/>
              </a:ext>
            </a:extLst>
          </p:cNvPr>
          <p:cNvPicPr>
            <a:picLocks noChangeAspect="1"/>
          </p:cNvPicPr>
          <p:nvPr/>
        </p:nvPicPr>
        <p:blipFill rotWithShape="1">
          <a:blip r:embed="rId3">
            <a:extLst>
              <a:ext uri="{28A0092B-C50C-407E-A947-70E740481C1C}">
                <a14:useLocalDpi xmlns:a14="http://schemas.microsoft.com/office/drawing/2010/main" val="0"/>
              </a:ext>
            </a:extLst>
          </a:blip>
          <a:srcRect t="12555" r="3" b="3"/>
          <a:stretch/>
        </p:blipFill>
        <p:spPr bwMode="auto">
          <a:xfrm>
            <a:off x="371475" y="3118776"/>
            <a:ext cx="2926800" cy="3081922"/>
          </a:xfrm>
          <a:prstGeom prst="rect">
            <a:avLst/>
          </a:prstGeom>
          <a:noFill/>
          <a:ln>
            <a:noFill/>
          </a:ln>
          <a:effectLst>
            <a:outerShdw blurRad="190500" algn="tl" rotWithShape="0">
              <a:srgbClr val="000000">
                <a:alpha val="70000"/>
              </a:srgbClr>
            </a:outerShdw>
          </a:effectLst>
        </p:spPr>
      </p:pic>
      <p:pic>
        <p:nvPicPr>
          <p:cNvPr id="8" name="Segnaposto immagine 7" descr="Immagine che contiene persona&#10;&#10;Descrizione generata automaticamente">
            <a:extLst>
              <a:ext uri="{FF2B5EF4-FFF2-40B4-BE49-F238E27FC236}">
                <a16:creationId xmlns:a16="http://schemas.microsoft.com/office/drawing/2014/main" id="{9B9A002A-4A7D-8BF8-2111-86334B752675}"/>
              </a:ext>
            </a:extLst>
          </p:cNvPr>
          <p:cNvPicPr>
            <a:picLocks noGrp="1" noChangeAspect="1"/>
          </p:cNvPicPr>
          <p:nvPr>
            <p:ph type="pic" sz="quarter" idx="15"/>
          </p:nvPr>
        </p:nvPicPr>
        <p:blipFill rotWithShape="1">
          <a:blip r:embed="rId4"/>
          <a:srcRect l="9648" r="9652" b="2"/>
          <a:stretch/>
        </p:blipFill>
        <p:spPr>
          <a:xfrm>
            <a:off x="4908415" y="-4277"/>
            <a:ext cx="7283585" cy="6204974"/>
          </a:xfrm>
          <a:noFill/>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D565B3-1423-F7CB-E8CC-7EC28B766693}"/>
              </a:ext>
            </a:extLst>
          </p:cNvPr>
          <p:cNvSpPr>
            <a:spLocks noGrp="1"/>
          </p:cNvSpPr>
          <p:nvPr>
            <p:ph type="title"/>
          </p:nvPr>
        </p:nvSpPr>
        <p:spPr>
          <a:xfrm>
            <a:off x="371475" y="260351"/>
            <a:ext cx="11520487" cy="758824"/>
          </a:xfrm>
        </p:spPr>
        <p:txBody>
          <a:bodyPr anchor="ctr">
            <a:normAutofit/>
          </a:bodyPr>
          <a:lstStyle/>
          <a:p>
            <a:r>
              <a:rPr lang="it-IT" dirty="0"/>
              <a:t>ROAD-MAP TECHNOLOGY</a:t>
            </a:r>
          </a:p>
        </p:txBody>
      </p:sp>
      <p:sp>
        <p:nvSpPr>
          <p:cNvPr id="4" name="Segnaposto numero diapositiva 3">
            <a:extLst>
              <a:ext uri="{FF2B5EF4-FFF2-40B4-BE49-F238E27FC236}">
                <a16:creationId xmlns:a16="http://schemas.microsoft.com/office/drawing/2014/main" id="{98A6BEF5-50CB-19BA-06C2-5D4C1372CB75}"/>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it-IT" sz="800" noProof="0" smtClean="0"/>
              <a:pPr rtl="0">
                <a:lnSpc>
                  <a:spcPct val="90000"/>
                </a:lnSpc>
                <a:spcAft>
                  <a:spcPts val="600"/>
                </a:spcAft>
              </a:pPr>
              <a:t>10</a:t>
            </a:fld>
            <a:endParaRPr lang="it-IT" sz="800" noProof="0"/>
          </a:p>
        </p:txBody>
      </p:sp>
      <p:pic>
        <p:nvPicPr>
          <p:cNvPr id="12" name="Segnaposto contenuto 11">
            <a:extLst>
              <a:ext uri="{FF2B5EF4-FFF2-40B4-BE49-F238E27FC236}">
                <a16:creationId xmlns:a16="http://schemas.microsoft.com/office/drawing/2014/main" id="{4EB9138A-D7AF-2C51-9171-9BA5317225D4}"/>
              </a:ext>
            </a:extLst>
          </p:cNvPr>
          <p:cNvPicPr>
            <a:picLocks noGrp="1" noChangeAspect="1"/>
          </p:cNvPicPr>
          <p:nvPr>
            <p:ph idx="1"/>
          </p:nvPr>
        </p:nvPicPr>
        <p:blipFill>
          <a:blip r:embed="rId2"/>
          <a:stretch>
            <a:fillRect/>
          </a:stretch>
        </p:blipFill>
        <p:spPr>
          <a:xfrm>
            <a:off x="133495" y="1295456"/>
            <a:ext cx="11925010" cy="4267087"/>
          </a:xfrm>
        </p:spPr>
      </p:pic>
      <p:sp>
        <p:nvSpPr>
          <p:cNvPr id="3" name="CasellaDiTesto 2">
            <a:extLst>
              <a:ext uri="{FF2B5EF4-FFF2-40B4-BE49-F238E27FC236}">
                <a16:creationId xmlns:a16="http://schemas.microsoft.com/office/drawing/2014/main" id="{6923F37C-3743-3D8C-9277-D0137DA89DB7}"/>
              </a:ext>
            </a:extLst>
          </p:cNvPr>
          <p:cNvSpPr txBox="1"/>
          <p:nvPr/>
        </p:nvSpPr>
        <p:spPr>
          <a:xfrm>
            <a:off x="371475" y="6111551"/>
            <a:ext cx="7277878" cy="369332"/>
          </a:xfrm>
          <a:prstGeom prst="rect">
            <a:avLst/>
          </a:prstGeom>
          <a:noFill/>
        </p:spPr>
        <p:txBody>
          <a:bodyPr wrap="square" rtlCol="0">
            <a:spAutoFit/>
          </a:bodyPr>
          <a:lstStyle/>
          <a:p>
            <a:r>
              <a:rPr lang="it-IT" dirty="0"/>
              <a:t>Colture selezionate: mais, frumento, mele, kiwi, uva da vino, pesche e pere</a:t>
            </a:r>
          </a:p>
        </p:txBody>
      </p:sp>
    </p:spTree>
    <p:extLst>
      <p:ext uri="{BB962C8B-B14F-4D97-AF65-F5344CB8AC3E}">
        <p14:creationId xmlns:p14="http://schemas.microsoft.com/office/powerpoint/2010/main" val="416674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9B3922B-863E-C905-FE6E-864561E6E54B}"/>
              </a:ext>
            </a:extLst>
          </p:cNvPr>
          <p:cNvSpPr>
            <a:spLocks noGrp="1"/>
          </p:cNvSpPr>
          <p:nvPr>
            <p:ph type="title"/>
          </p:nvPr>
        </p:nvSpPr>
        <p:spPr>
          <a:xfrm>
            <a:off x="677228" y="-27623"/>
            <a:ext cx="6627812" cy="1246823"/>
          </a:xfrm>
        </p:spPr>
        <p:txBody>
          <a:bodyPr anchor="b">
            <a:normAutofit/>
          </a:bodyPr>
          <a:lstStyle/>
          <a:p>
            <a:r>
              <a:rPr lang="en-US" dirty="0"/>
              <a:t>SALES, PRICE &amp; REVENUES</a:t>
            </a:r>
          </a:p>
        </p:txBody>
      </p:sp>
      <p:sp>
        <p:nvSpPr>
          <p:cNvPr id="4" name="Segnaposto numero diapositiva 3">
            <a:extLst>
              <a:ext uri="{FF2B5EF4-FFF2-40B4-BE49-F238E27FC236}">
                <a16:creationId xmlns:a16="http://schemas.microsoft.com/office/drawing/2014/main" id="{F1EA8533-A75C-BB1A-DF0B-B5930F67D4A3}"/>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it-IT" sz="800" noProof="0" smtClean="0"/>
              <a:pPr rtl="0">
                <a:lnSpc>
                  <a:spcPct val="90000"/>
                </a:lnSpc>
                <a:spcAft>
                  <a:spcPts val="600"/>
                </a:spcAft>
              </a:pPr>
              <a:t>11</a:t>
            </a:fld>
            <a:endParaRPr lang="it-IT" sz="800" noProof="0"/>
          </a:p>
        </p:txBody>
      </p:sp>
      <p:graphicFrame>
        <p:nvGraphicFramePr>
          <p:cNvPr id="7" name="Segnaposto contenuto 6">
            <a:extLst>
              <a:ext uri="{FF2B5EF4-FFF2-40B4-BE49-F238E27FC236}">
                <a16:creationId xmlns:a16="http://schemas.microsoft.com/office/drawing/2014/main" id="{56D717C7-1ACE-91AB-DA19-0B6012190CDE}"/>
              </a:ext>
            </a:extLst>
          </p:cNvPr>
          <p:cNvGraphicFramePr>
            <a:graphicFrameLocks noGrp="1"/>
          </p:cNvGraphicFramePr>
          <p:nvPr>
            <p:ph idx="1"/>
          </p:nvPr>
        </p:nvGraphicFramePr>
        <p:xfrm>
          <a:off x="275275" y="1529913"/>
          <a:ext cx="6627811" cy="2510227"/>
        </p:xfrm>
        <a:graphic>
          <a:graphicData uri="http://schemas.openxmlformats.org/drawingml/2006/table">
            <a:tbl>
              <a:tblPr firstRow="1" firstCol="1" bandRow="1">
                <a:tableStyleId>{5C22544A-7EE6-4342-B048-85BDC9FD1C3A}</a:tableStyleId>
              </a:tblPr>
              <a:tblGrid>
                <a:gridCol w="2212432">
                  <a:extLst>
                    <a:ext uri="{9D8B030D-6E8A-4147-A177-3AD203B41FA5}">
                      <a16:colId xmlns:a16="http://schemas.microsoft.com/office/drawing/2014/main" val="2945548097"/>
                    </a:ext>
                  </a:extLst>
                </a:gridCol>
                <a:gridCol w="1471793">
                  <a:extLst>
                    <a:ext uri="{9D8B030D-6E8A-4147-A177-3AD203B41FA5}">
                      <a16:colId xmlns:a16="http://schemas.microsoft.com/office/drawing/2014/main" val="3804659313"/>
                    </a:ext>
                  </a:extLst>
                </a:gridCol>
                <a:gridCol w="1471793">
                  <a:extLst>
                    <a:ext uri="{9D8B030D-6E8A-4147-A177-3AD203B41FA5}">
                      <a16:colId xmlns:a16="http://schemas.microsoft.com/office/drawing/2014/main" val="1658781904"/>
                    </a:ext>
                  </a:extLst>
                </a:gridCol>
                <a:gridCol w="1471793">
                  <a:extLst>
                    <a:ext uri="{9D8B030D-6E8A-4147-A177-3AD203B41FA5}">
                      <a16:colId xmlns:a16="http://schemas.microsoft.com/office/drawing/2014/main" val="1448020552"/>
                    </a:ext>
                  </a:extLst>
                </a:gridCol>
              </a:tblGrid>
              <a:tr h="306264">
                <a:tc>
                  <a:txBody>
                    <a:bodyPr/>
                    <a:lstStyle/>
                    <a:p>
                      <a:pPr marR="519430" indent="2540" algn="just">
                        <a:lnSpc>
                          <a:spcPct val="146000"/>
                        </a:lnSpc>
                        <a:spcBef>
                          <a:spcPts val="1200"/>
                        </a:spcBef>
                        <a:spcAft>
                          <a:spcPts val="50"/>
                        </a:spcAft>
                      </a:pPr>
                      <a:r>
                        <a:rPr lang="it-IT" sz="1000" dirty="0">
                          <a:effectLst/>
                        </a:rPr>
                        <a:t> </a:t>
                      </a:r>
                      <a:endParaRPr lang="it-IT"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519430" indent="2540" algn="just">
                        <a:lnSpc>
                          <a:spcPct val="146000"/>
                        </a:lnSpc>
                        <a:spcBef>
                          <a:spcPts val="1200"/>
                        </a:spcBef>
                        <a:spcAft>
                          <a:spcPts val="50"/>
                        </a:spcAft>
                      </a:pPr>
                      <a:r>
                        <a:rPr lang="it-IT" sz="1000">
                          <a:effectLst/>
                        </a:rPr>
                        <a:t>ANNO 2025</a:t>
                      </a:r>
                      <a:endParaRPr lang="it-IT"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519430" indent="2540" algn="just">
                        <a:lnSpc>
                          <a:spcPct val="146000"/>
                        </a:lnSpc>
                        <a:spcBef>
                          <a:spcPts val="1200"/>
                        </a:spcBef>
                        <a:spcAft>
                          <a:spcPts val="50"/>
                        </a:spcAft>
                      </a:pPr>
                      <a:r>
                        <a:rPr lang="it-IT" sz="1000">
                          <a:effectLst/>
                        </a:rPr>
                        <a:t>ANNO 2026</a:t>
                      </a:r>
                      <a:endParaRPr lang="it-IT"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519430" indent="2540" algn="just">
                        <a:lnSpc>
                          <a:spcPct val="146000"/>
                        </a:lnSpc>
                        <a:spcBef>
                          <a:spcPts val="1200"/>
                        </a:spcBef>
                        <a:spcAft>
                          <a:spcPts val="50"/>
                        </a:spcAft>
                      </a:pPr>
                      <a:r>
                        <a:rPr lang="it-IT" sz="1000" dirty="0">
                          <a:effectLst/>
                        </a:rPr>
                        <a:t>ANNO 2027 </a:t>
                      </a:r>
                      <a:endParaRPr lang="it-IT"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extLst>
                  <a:ext uri="{0D108BD9-81ED-4DB2-BD59-A6C34878D82A}">
                    <a16:rowId xmlns:a16="http://schemas.microsoft.com/office/drawing/2014/main" val="3684436285"/>
                  </a:ext>
                </a:extLst>
              </a:tr>
              <a:tr h="652706">
                <a:tc>
                  <a:txBody>
                    <a:bodyPr/>
                    <a:lstStyle/>
                    <a:p>
                      <a:pPr marR="85725" indent="2540" algn="just">
                        <a:lnSpc>
                          <a:spcPct val="146000"/>
                        </a:lnSpc>
                        <a:spcBef>
                          <a:spcPts val="1200"/>
                        </a:spcBef>
                        <a:spcAft>
                          <a:spcPts val="50"/>
                        </a:spcAft>
                        <a:tabLst>
                          <a:tab pos="1365250" algn="l"/>
                        </a:tabLst>
                      </a:pPr>
                      <a:r>
                        <a:rPr lang="it-IT" sz="1400">
                          <a:effectLst/>
                        </a:rPr>
                        <a:t>Aziende che si assicurano grazie al nostro prodotto </a:t>
                      </a:r>
                      <a:endParaRPr lang="it-IT"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519430" indent="2540" algn="ctr">
                        <a:lnSpc>
                          <a:spcPct val="250000"/>
                        </a:lnSpc>
                        <a:spcBef>
                          <a:spcPts val="1200"/>
                        </a:spcBef>
                        <a:spcAft>
                          <a:spcPts val="50"/>
                        </a:spcAft>
                      </a:pPr>
                      <a:r>
                        <a:rPr lang="it-IT" sz="1400">
                          <a:effectLst/>
                        </a:rPr>
                        <a:t>2962</a:t>
                      </a:r>
                      <a:endParaRPr lang="it-IT"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519430" indent="2540" algn="ctr">
                        <a:lnSpc>
                          <a:spcPct val="250000"/>
                        </a:lnSpc>
                        <a:spcBef>
                          <a:spcPts val="1200"/>
                        </a:spcBef>
                        <a:spcAft>
                          <a:spcPts val="50"/>
                        </a:spcAft>
                      </a:pPr>
                      <a:r>
                        <a:rPr lang="it-IT" sz="1400">
                          <a:effectLst/>
                        </a:rPr>
                        <a:t>5079</a:t>
                      </a:r>
                      <a:endParaRPr lang="it-IT"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519430" indent="2540" algn="ctr">
                        <a:lnSpc>
                          <a:spcPct val="250000"/>
                        </a:lnSpc>
                        <a:spcBef>
                          <a:spcPts val="1200"/>
                        </a:spcBef>
                        <a:spcAft>
                          <a:spcPts val="50"/>
                        </a:spcAft>
                      </a:pPr>
                      <a:r>
                        <a:rPr lang="it-IT" sz="1400" dirty="0">
                          <a:effectLst/>
                        </a:rPr>
                        <a:t>6928</a:t>
                      </a:r>
                      <a:endParaRPr lang="it-IT"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extLst>
                  <a:ext uri="{0D108BD9-81ED-4DB2-BD59-A6C34878D82A}">
                    <a16:rowId xmlns:a16="http://schemas.microsoft.com/office/drawing/2014/main" val="2650129383"/>
                  </a:ext>
                </a:extLst>
              </a:tr>
              <a:tr h="983411">
                <a:tc>
                  <a:txBody>
                    <a:bodyPr/>
                    <a:lstStyle/>
                    <a:p>
                      <a:pPr marR="519430" indent="2540" algn="l">
                        <a:lnSpc>
                          <a:spcPct val="146000"/>
                        </a:lnSpc>
                        <a:spcBef>
                          <a:spcPts val="1200"/>
                        </a:spcBef>
                        <a:spcAft>
                          <a:spcPts val="50"/>
                        </a:spcAft>
                      </a:pPr>
                      <a:r>
                        <a:rPr lang="it-IT" sz="1400" dirty="0">
                          <a:effectLst/>
                        </a:rPr>
                        <a:t>Guadagno netto aggiuntivo grazie a PARC</a:t>
                      </a:r>
                      <a:endParaRPr lang="it-IT"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85090" indent="2540" algn="ctr">
                        <a:lnSpc>
                          <a:spcPct val="250000"/>
                        </a:lnSpc>
                        <a:spcBef>
                          <a:spcPts val="1200"/>
                        </a:spcBef>
                        <a:spcAft>
                          <a:spcPts val="50"/>
                        </a:spcAft>
                      </a:pPr>
                      <a:r>
                        <a:rPr lang="it-IT" sz="1400" dirty="0">
                          <a:effectLst/>
                        </a:rPr>
                        <a:t>17.693.888,09 €</a:t>
                      </a:r>
                      <a:endParaRPr lang="it-IT"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105410" indent="2540" algn="ctr">
                        <a:lnSpc>
                          <a:spcPct val="250000"/>
                        </a:lnSpc>
                        <a:spcBef>
                          <a:spcPts val="1200"/>
                        </a:spcBef>
                        <a:spcAft>
                          <a:spcPts val="50"/>
                        </a:spcAft>
                      </a:pPr>
                      <a:r>
                        <a:rPr lang="it-IT" sz="1400" dirty="0">
                          <a:effectLst/>
                        </a:rPr>
                        <a:t>30.338.876,26 €</a:t>
                      </a:r>
                      <a:endParaRPr lang="it-IT"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126365" indent="2540" algn="ctr">
                        <a:lnSpc>
                          <a:spcPct val="250000"/>
                        </a:lnSpc>
                        <a:spcBef>
                          <a:spcPts val="1200"/>
                        </a:spcBef>
                        <a:spcAft>
                          <a:spcPts val="50"/>
                        </a:spcAft>
                      </a:pPr>
                      <a:r>
                        <a:rPr lang="it-IT" sz="1400" dirty="0">
                          <a:effectLst/>
                        </a:rPr>
                        <a:t>41.382.227,22 €</a:t>
                      </a:r>
                      <a:endParaRPr lang="it-IT"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extLst>
                  <a:ext uri="{0D108BD9-81ED-4DB2-BD59-A6C34878D82A}">
                    <a16:rowId xmlns:a16="http://schemas.microsoft.com/office/drawing/2014/main" val="1487632490"/>
                  </a:ext>
                </a:extLst>
              </a:tr>
              <a:tr h="567846">
                <a:tc>
                  <a:txBody>
                    <a:bodyPr/>
                    <a:lstStyle/>
                    <a:p>
                      <a:pPr marR="519430" indent="2540" algn="just">
                        <a:lnSpc>
                          <a:spcPct val="146000"/>
                        </a:lnSpc>
                        <a:spcBef>
                          <a:spcPts val="1200"/>
                        </a:spcBef>
                        <a:spcAft>
                          <a:spcPts val="50"/>
                        </a:spcAft>
                      </a:pPr>
                      <a:r>
                        <a:rPr lang="it-IT" sz="1400" dirty="0">
                          <a:effectLst/>
                        </a:rPr>
                        <a:t>Ricavo Clira</a:t>
                      </a:r>
                      <a:endParaRPr lang="it-IT"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519430" indent="2540" algn="ctr">
                        <a:lnSpc>
                          <a:spcPct val="250000"/>
                        </a:lnSpc>
                        <a:spcBef>
                          <a:spcPts val="1200"/>
                        </a:spcBef>
                        <a:spcAft>
                          <a:spcPts val="50"/>
                        </a:spcAft>
                      </a:pPr>
                      <a:r>
                        <a:rPr lang="it-IT" sz="1100" dirty="0">
                          <a:effectLst/>
                        </a:rPr>
                        <a:t>707.755,52€</a:t>
                      </a:r>
                      <a:endParaRPr lang="it-IT"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285750" indent="2540" algn="ctr">
                        <a:lnSpc>
                          <a:spcPct val="250000"/>
                        </a:lnSpc>
                        <a:spcBef>
                          <a:spcPts val="1200"/>
                        </a:spcBef>
                        <a:spcAft>
                          <a:spcPts val="50"/>
                        </a:spcAft>
                      </a:pPr>
                      <a:r>
                        <a:rPr lang="it-IT" sz="1100" dirty="0">
                          <a:effectLst/>
                        </a:rPr>
                        <a:t>1.213.555,05 €</a:t>
                      </a:r>
                      <a:endParaRPr lang="it-IT"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tc>
                  <a:txBody>
                    <a:bodyPr/>
                    <a:lstStyle/>
                    <a:p>
                      <a:pPr marR="306705" indent="2540" algn="ctr">
                        <a:lnSpc>
                          <a:spcPct val="250000"/>
                        </a:lnSpc>
                        <a:spcBef>
                          <a:spcPts val="1200"/>
                        </a:spcBef>
                        <a:spcAft>
                          <a:spcPts val="50"/>
                        </a:spcAft>
                      </a:pPr>
                      <a:r>
                        <a:rPr lang="it-IT" sz="1100" dirty="0">
                          <a:effectLst/>
                        </a:rPr>
                        <a:t>1.655.289,09 €</a:t>
                      </a:r>
                      <a:endParaRPr lang="it-IT"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58" marR="63558" marT="0" marB="0"/>
                </a:tc>
                <a:extLst>
                  <a:ext uri="{0D108BD9-81ED-4DB2-BD59-A6C34878D82A}">
                    <a16:rowId xmlns:a16="http://schemas.microsoft.com/office/drawing/2014/main" val="3114271138"/>
                  </a:ext>
                </a:extLst>
              </a:tr>
            </a:tbl>
          </a:graphicData>
        </a:graphic>
      </p:graphicFrame>
      <p:sp>
        <p:nvSpPr>
          <p:cNvPr id="11" name="CasellaDiTesto 10">
            <a:extLst>
              <a:ext uri="{FF2B5EF4-FFF2-40B4-BE49-F238E27FC236}">
                <a16:creationId xmlns:a16="http://schemas.microsoft.com/office/drawing/2014/main" id="{58730D09-58F3-52AF-0AEB-E616E2ADF809}"/>
              </a:ext>
            </a:extLst>
          </p:cNvPr>
          <p:cNvSpPr txBox="1"/>
          <p:nvPr/>
        </p:nvSpPr>
        <p:spPr>
          <a:xfrm>
            <a:off x="6977731" y="1529913"/>
            <a:ext cx="5133404" cy="2887970"/>
          </a:xfrm>
          <a:prstGeom prst="rect">
            <a:avLst/>
          </a:prstGeom>
          <a:noFill/>
        </p:spPr>
        <p:txBody>
          <a:bodyPr wrap="square" rtlCol="0">
            <a:spAutoFit/>
          </a:bodyPr>
          <a:lstStyle/>
          <a:p>
            <a:pPr algn="just"/>
            <a:r>
              <a:rPr lang="it-IT" sz="1800" dirty="0">
                <a:solidFill>
                  <a:srgbClr val="000000"/>
                </a:solidFill>
                <a:effectLst/>
                <a:latin typeface="Times New Roman" panose="02020603050405020304" pitchFamily="18" charset="0"/>
                <a:ea typeface="Times New Roman" panose="02020603050405020304" pitchFamily="18" charset="0"/>
              </a:rPr>
              <a:t>Avendo quindi supposto il numero di aziende che potrebbero entrare nel mercato, abbiamo calcolato il margine che le assicurazioni otterrebbero grazie all’utilizzo di PARC, moltiplicando il guadagno netto da ogni nuova azienda agricola assicurata per il numero di aziende entranti in ogni rispettivo anno. Di questa quantità, Clira, trattiene il </a:t>
            </a:r>
            <a:r>
              <a:rPr lang="it-IT" sz="1800" b="1" dirty="0">
                <a:solidFill>
                  <a:srgbClr val="000000"/>
                </a:solidFill>
                <a:effectLst/>
                <a:latin typeface="Times New Roman" panose="02020603050405020304" pitchFamily="18" charset="0"/>
                <a:ea typeface="Times New Roman" panose="02020603050405020304" pitchFamily="18" charset="0"/>
              </a:rPr>
              <a:t>4%</a:t>
            </a:r>
            <a:r>
              <a:rPr lang="it-IT" sz="1800" dirty="0">
                <a:solidFill>
                  <a:srgbClr val="000000"/>
                </a:solidFill>
                <a:effectLst/>
                <a:latin typeface="Times New Roman" panose="02020603050405020304" pitchFamily="18" charset="0"/>
                <a:ea typeface="Times New Roman" panose="02020603050405020304" pitchFamily="18" charset="0"/>
              </a:rPr>
              <a:t>.</a:t>
            </a:r>
          </a:p>
          <a:p>
            <a:pPr marL="285750" marR="67945" indent="-285750" algn="just">
              <a:spcAft>
                <a:spcPts val="50"/>
              </a:spcAft>
              <a:buFont typeface="Arial" panose="020B0604020202020204" pitchFamily="34" charset="0"/>
              <a:buChar char="•"/>
            </a:pPr>
            <a:endParaRPr lang="it-IT" sz="1800" dirty="0">
              <a:solidFill>
                <a:srgbClr val="000000"/>
              </a:solidFill>
              <a:effectLst/>
              <a:latin typeface="Times New Roman" panose="02020603050405020304" pitchFamily="18" charset="0"/>
              <a:ea typeface="Times New Roman" panose="02020603050405020304" pitchFamily="18" charset="0"/>
            </a:endParaRPr>
          </a:p>
          <a:p>
            <a:pPr marR="67945" algn="just">
              <a:spcAft>
                <a:spcPts val="50"/>
              </a:spcAft>
            </a:pPr>
            <a:r>
              <a:rPr lang="it-IT" sz="1800" dirty="0">
                <a:solidFill>
                  <a:srgbClr val="000000"/>
                </a:solidFill>
                <a:effectLst/>
                <a:latin typeface="Times New Roman" panose="02020603050405020304" pitchFamily="18" charset="0"/>
                <a:ea typeface="Times New Roman" panose="02020603050405020304" pitchFamily="18" charset="0"/>
              </a:rPr>
              <a:t>.</a:t>
            </a:r>
          </a:p>
          <a:p>
            <a:endParaRPr lang="it-IT" dirty="0"/>
          </a:p>
        </p:txBody>
      </p:sp>
      <p:graphicFrame>
        <p:nvGraphicFramePr>
          <p:cNvPr id="13" name="Tabella 12">
            <a:extLst>
              <a:ext uri="{FF2B5EF4-FFF2-40B4-BE49-F238E27FC236}">
                <a16:creationId xmlns:a16="http://schemas.microsoft.com/office/drawing/2014/main" id="{91A9D15B-A25A-854D-4F45-943D6A7B9915}"/>
              </a:ext>
            </a:extLst>
          </p:cNvPr>
          <p:cNvGraphicFramePr>
            <a:graphicFrameLocks noGrp="1"/>
          </p:cNvGraphicFramePr>
          <p:nvPr/>
        </p:nvGraphicFramePr>
        <p:xfrm>
          <a:off x="240189" y="4295634"/>
          <a:ext cx="11465242" cy="1995805"/>
        </p:xfrm>
        <a:graphic>
          <a:graphicData uri="http://schemas.openxmlformats.org/drawingml/2006/table">
            <a:tbl>
              <a:tblPr firstRow="1" firstCol="1" bandRow="1">
                <a:tableStyleId>{5C22544A-7EE6-4342-B048-85BDC9FD1C3A}</a:tableStyleId>
              </a:tblPr>
              <a:tblGrid>
                <a:gridCol w="7949885">
                  <a:extLst>
                    <a:ext uri="{9D8B030D-6E8A-4147-A177-3AD203B41FA5}">
                      <a16:colId xmlns:a16="http://schemas.microsoft.com/office/drawing/2014/main" val="2373666776"/>
                    </a:ext>
                  </a:extLst>
                </a:gridCol>
                <a:gridCol w="3515357">
                  <a:extLst>
                    <a:ext uri="{9D8B030D-6E8A-4147-A177-3AD203B41FA5}">
                      <a16:colId xmlns:a16="http://schemas.microsoft.com/office/drawing/2014/main" val="235350730"/>
                    </a:ext>
                  </a:extLst>
                </a:gridCol>
              </a:tblGrid>
              <a:tr h="373472">
                <a:tc>
                  <a:txBody>
                    <a:bodyPr/>
                    <a:lstStyle/>
                    <a:p>
                      <a:pPr marR="519430" indent="2540" algn="just">
                        <a:lnSpc>
                          <a:spcPct val="146000"/>
                        </a:lnSpc>
                        <a:spcBef>
                          <a:spcPts val="1200"/>
                        </a:spcBef>
                        <a:spcAft>
                          <a:spcPts val="50"/>
                        </a:spcAft>
                      </a:pPr>
                      <a:r>
                        <a:rPr lang="it-IT" sz="2000">
                          <a:effectLst/>
                        </a:rPr>
                        <a:t>Premi pagati alle assicurazioni anno 2021</a:t>
                      </a:r>
                      <a:endParaRPr lang="it-IT"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just">
                        <a:lnSpc>
                          <a:spcPct val="146000"/>
                        </a:lnSpc>
                        <a:spcBef>
                          <a:spcPts val="1200"/>
                        </a:spcBef>
                        <a:spcAft>
                          <a:spcPts val="50"/>
                        </a:spcAft>
                      </a:pPr>
                      <a:r>
                        <a:rPr lang="it-IT" sz="1600">
                          <a:effectLst/>
                        </a:rPr>
                        <a:t>610.774.370,00 €</a:t>
                      </a:r>
                      <a:endParaRPr lang="it-IT"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26369038"/>
                  </a:ext>
                </a:extLst>
              </a:tr>
              <a:tr h="373472">
                <a:tc>
                  <a:txBody>
                    <a:bodyPr/>
                    <a:lstStyle/>
                    <a:p>
                      <a:pPr marR="519430" indent="2540" algn="just">
                        <a:lnSpc>
                          <a:spcPct val="146000"/>
                        </a:lnSpc>
                        <a:spcBef>
                          <a:spcPts val="1200"/>
                        </a:spcBef>
                        <a:spcAft>
                          <a:spcPts val="50"/>
                        </a:spcAft>
                      </a:pPr>
                      <a:r>
                        <a:rPr lang="it-IT" sz="2000">
                          <a:effectLst/>
                        </a:rPr>
                        <a:t>Risarcimento danni alle aziende anno 2021</a:t>
                      </a:r>
                      <a:endParaRPr lang="it-IT"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just">
                        <a:lnSpc>
                          <a:spcPct val="146000"/>
                        </a:lnSpc>
                        <a:spcBef>
                          <a:spcPts val="1200"/>
                        </a:spcBef>
                        <a:spcAft>
                          <a:spcPts val="50"/>
                        </a:spcAft>
                      </a:pPr>
                      <a:r>
                        <a:rPr lang="it-IT" sz="1600">
                          <a:effectLst/>
                        </a:rPr>
                        <a:t>225.570.673 €</a:t>
                      </a:r>
                      <a:endParaRPr lang="it-IT"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1587184"/>
                  </a:ext>
                </a:extLst>
              </a:tr>
              <a:tr h="373472">
                <a:tc>
                  <a:txBody>
                    <a:bodyPr/>
                    <a:lstStyle/>
                    <a:p>
                      <a:pPr marR="519430" indent="2540" algn="just">
                        <a:lnSpc>
                          <a:spcPct val="146000"/>
                        </a:lnSpc>
                        <a:spcBef>
                          <a:spcPts val="1200"/>
                        </a:spcBef>
                        <a:spcAft>
                          <a:spcPts val="50"/>
                        </a:spcAft>
                      </a:pPr>
                      <a:r>
                        <a:rPr lang="it-IT" sz="2000">
                          <a:effectLst/>
                        </a:rPr>
                        <a:t>Guadagno netto assicurazioni </a:t>
                      </a:r>
                      <a:endParaRPr lang="it-IT"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just">
                        <a:lnSpc>
                          <a:spcPct val="146000"/>
                        </a:lnSpc>
                        <a:spcBef>
                          <a:spcPts val="1200"/>
                        </a:spcBef>
                        <a:spcAft>
                          <a:spcPts val="50"/>
                        </a:spcAft>
                      </a:pPr>
                      <a:r>
                        <a:rPr lang="it-IT" sz="1600">
                          <a:effectLst/>
                        </a:rPr>
                        <a:t>385.203.697,00 €</a:t>
                      </a:r>
                      <a:endParaRPr lang="it-IT"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04591698"/>
                  </a:ext>
                </a:extLst>
              </a:tr>
              <a:tr h="373472">
                <a:tc>
                  <a:txBody>
                    <a:bodyPr/>
                    <a:lstStyle/>
                    <a:p>
                      <a:pPr marR="519430" indent="2540" algn="just">
                        <a:lnSpc>
                          <a:spcPct val="146000"/>
                        </a:lnSpc>
                        <a:spcBef>
                          <a:spcPts val="1200"/>
                        </a:spcBef>
                        <a:spcAft>
                          <a:spcPts val="50"/>
                        </a:spcAft>
                      </a:pPr>
                      <a:r>
                        <a:rPr lang="it-IT" sz="2000">
                          <a:effectLst/>
                        </a:rPr>
                        <a:t>Numero aziende assicurate 2021 </a:t>
                      </a:r>
                      <a:endParaRPr lang="it-IT"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just">
                        <a:lnSpc>
                          <a:spcPct val="146000"/>
                        </a:lnSpc>
                        <a:spcBef>
                          <a:spcPts val="1200"/>
                        </a:spcBef>
                        <a:spcAft>
                          <a:spcPts val="50"/>
                        </a:spcAft>
                      </a:pPr>
                      <a:r>
                        <a:rPr lang="it-IT" sz="1600">
                          <a:effectLst/>
                        </a:rPr>
                        <a:t>64492</a:t>
                      </a:r>
                      <a:endParaRPr lang="it-IT"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19183526"/>
                  </a:ext>
                </a:extLst>
              </a:tr>
              <a:tr h="373472">
                <a:tc>
                  <a:txBody>
                    <a:bodyPr/>
                    <a:lstStyle/>
                    <a:p>
                      <a:pPr marR="519430" indent="2540" algn="just">
                        <a:lnSpc>
                          <a:spcPct val="146000"/>
                        </a:lnSpc>
                        <a:spcBef>
                          <a:spcPts val="1200"/>
                        </a:spcBef>
                        <a:spcAft>
                          <a:spcPts val="50"/>
                        </a:spcAft>
                      </a:pPr>
                      <a:r>
                        <a:rPr lang="it-IT" sz="2000" dirty="0">
                          <a:effectLst/>
                        </a:rPr>
                        <a:t>Guadagno netto apportato da ogni azienda</a:t>
                      </a:r>
                      <a:endParaRPr lang="it-IT"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just">
                        <a:lnSpc>
                          <a:spcPct val="146000"/>
                        </a:lnSpc>
                        <a:spcBef>
                          <a:spcPts val="1200"/>
                        </a:spcBef>
                        <a:spcAft>
                          <a:spcPts val="50"/>
                        </a:spcAft>
                      </a:pPr>
                      <a:r>
                        <a:rPr lang="it-IT" sz="1600" dirty="0">
                          <a:effectLst/>
                        </a:rPr>
                        <a:t>5.972,89 €</a:t>
                      </a:r>
                      <a:endParaRPr lang="it-IT"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2268837"/>
                  </a:ext>
                </a:extLst>
              </a:tr>
            </a:tbl>
          </a:graphicData>
        </a:graphic>
      </p:graphicFrame>
    </p:spTree>
    <p:extLst>
      <p:ext uri="{BB962C8B-B14F-4D97-AF65-F5344CB8AC3E}">
        <p14:creationId xmlns:p14="http://schemas.microsoft.com/office/powerpoint/2010/main" val="3795720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9B3922B-863E-C905-FE6E-864561E6E54B}"/>
              </a:ext>
            </a:extLst>
          </p:cNvPr>
          <p:cNvSpPr>
            <a:spLocks noGrp="1"/>
          </p:cNvSpPr>
          <p:nvPr>
            <p:ph type="title"/>
          </p:nvPr>
        </p:nvSpPr>
        <p:spPr>
          <a:xfrm>
            <a:off x="677228" y="-27623"/>
            <a:ext cx="6627812" cy="1246823"/>
          </a:xfrm>
        </p:spPr>
        <p:txBody>
          <a:bodyPr anchor="b">
            <a:normAutofit/>
          </a:bodyPr>
          <a:lstStyle/>
          <a:p>
            <a:r>
              <a:rPr lang="en-US" dirty="0"/>
              <a:t>SALES, PRICE &amp; REVENUES</a:t>
            </a:r>
          </a:p>
        </p:txBody>
      </p:sp>
      <p:sp>
        <p:nvSpPr>
          <p:cNvPr id="4" name="Segnaposto numero diapositiva 3">
            <a:extLst>
              <a:ext uri="{FF2B5EF4-FFF2-40B4-BE49-F238E27FC236}">
                <a16:creationId xmlns:a16="http://schemas.microsoft.com/office/drawing/2014/main" id="{F1EA8533-A75C-BB1A-DF0B-B5930F67D4A3}"/>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it-IT" sz="800" noProof="0" smtClean="0"/>
              <a:pPr rtl="0">
                <a:lnSpc>
                  <a:spcPct val="90000"/>
                </a:lnSpc>
                <a:spcAft>
                  <a:spcPts val="600"/>
                </a:spcAft>
              </a:pPr>
              <a:t>12</a:t>
            </a:fld>
            <a:endParaRPr lang="it-IT" sz="800" noProof="0"/>
          </a:p>
        </p:txBody>
      </p:sp>
      <p:graphicFrame>
        <p:nvGraphicFramePr>
          <p:cNvPr id="12" name="Tabella 11">
            <a:extLst>
              <a:ext uri="{FF2B5EF4-FFF2-40B4-BE49-F238E27FC236}">
                <a16:creationId xmlns:a16="http://schemas.microsoft.com/office/drawing/2014/main" id="{DEF35841-6951-9077-0334-D61A79F4F1DC}"/>
              </a:ext>
            </a:extLst>
          </p:cNvPr>
          <p:cNvGraphicFramePr>
            <a:graphicFrameLocks noGrp="1"/>
          </p:cNvGraphicFramePr>
          <p:nvPr/>
        </p:nvGraphicFramePr>
        <p:xfrm>
          <a:off x="436880" y="2733041"/>
          <a:ext cx="10962639" cy="2975628"/>
        </p:xfrm>
        <a:graphic>
          <a:graphicData uri="http://schemas.openxmlformats.org/drawingml/2006/table">
            <a:tbl>
              <a:tblPr firstRow="1" firstCol="1" bandRow="1">
                <a:tableStyleId>{5C22544A-7EE6-4342-B048-85BDC9FD1C3A}</a:tableStyleId>
              </a:tblPr>
              <a:tblGrid>
                <a:gridCol w="5394960">
                  <a:extLst>
                    <a:ext uri="{9D8B030D-6E8A-4147-A177-3AD203B41FA5}">
                      <a16:colId xmlns:a16="http://schemas.microsoft.com/office/drawing/2014/main" val="2613049492"/>
                    </a:ext>
                  </a:extLst>
                </a:gridCol>
                <a:gridCol w="2065283">
                  <a:extLst>
                    <a:ext uri="{9D8B030D-6E8A-4147-A177-3AD203B41FA5}">
                      <a16:colId xmlns:a16="http://schemas.microsoft.com/office/drawing/2014/main" val="2454002989"/>
                    </a:ext>
                  </a:extLst>
                </a:gridCol>
                <a:gridCol w="1732980">
                  <a:extLst>
                    <a:ext uri="{9D8B030D-6E8A-4147-A177-3AD203B41FA5}">
                      <a16:colId xmlns:a16="http://schemas.microsoft.com/office/drawing/2014/main" val="1986733177"/>
                    </a:ext>
                  </a:extLst>
                </a:gridCol>
                <a:gridCol w="1769416">
                  <a:extLst>
                    <a:ext uri="{9D8B030D-6E8A-4147-A177-3AD203B41FA5}">
                      <a16:colId xmlns:a16="http://schemas.microsoft.com/office/drawing/2014/main" val="3362749062"/>
                    </a:ext>
                  </a:extLst>
                </a:gridCol>
              </a:tblGrid>
              <a:tr h="674482">
                <a:tc>
                  <a:txBody>
                    <a:bodyPr/>
                    <a:lstStyle/>
                    <a:p>
                      <a:pPr marR="519430" indent="2540" algn="just">
                        <a:lnSpc>
                          <a:spcPct val="146000"/>
                        </a:lnSpc>
                        <a:spcBef>
                          <a:spcPts val="1200"/>
                        </a:spcBef>
                        <a:spcAft>
                          <a:spcPts val="50"/>
                        </a:spcAft>
                      </a:pPr>
                      <a:r>
                        <a:rPr lang="it-IT" sz="1200" dirty="0">
                          <a:effectLst/>
                        </a:rPr>
                        <a:t> </a:t>
                      </a:r>
                      <a:endParaRPr lang="it-IT"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70485" indent="2540" algn="ctr">
                        <a:lnSpc>
                          <a:spcPct val="250000"/>
                        </a:lnSpc>
                        <a:spcBef>
                          <a:spcPts val="1200"/>
                        </a:spcBef>
                        <a:spcAft>
                          <a:spcPts val="50"/>
                        </a:spcAft>
                      </a:pPr>
                      <a:r>
                        <a:rPr lang="it-IT" sz="1600" dirty="0">
                          <a:effectLst/>
                        </a:rPr>
                        <a:t>ANNO 2025</a:t>
                      </a:r>
                      <a:endParaRPr lang="it-IT"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22225" indent="2540" algn="ctr">
                        <a:lnSpc>
                          <a:spcPct val="250000"/>
                        </a:lnSpc>
                        <a:spcBef>
                          <a:spcPts val="1200"/>
                        </a:spcBef>
                        <a:spcAft>
                          <a:spcPts val="50"/>
                        </a:spcAft>
                      </a:pPr>
                      <a:r>
                        <a:rPr lang="it-IT" sz="1600">
                          <a:effectLst/>
                        </a:rPr>
                        <a:t>ANNO 2026</a:t>
                      </a:r>
                      <a:endParaRPr lang="it-IT"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ctr">
                        <a:lnSpc>
                          <a:spcPct val="250000"/>
                        </a:lnSpc>
                        <a:spcBef>
                          <a:spcPts val="1200"/>
                        </a:spcBef>
                        <a:spcAft>
                          <a:spcPts val="50"/>
                        </a:spcAft>
                        <a:tabLst>
                          <a:tab pos="372110" algn="l"/>
                        </a:tabLst>
                      </a:pPr>
                      <a:r>
                        <a:rPr lang="it-IT" sz="1600" dirty="0">
                          <a:effectLst/>
                        </a:rPr>
                        <a:t>ANNO 2027 </a:t>
                      </a:r>
                      <a:endParaRPr lang="it-IT"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77872087"/>
                  </a:ext>
                </a:extLst>
              </a:tr>
              <a:tr h="388021">
                <a:tc>
                  <a:txBody>
                    <a:bodyPr/>
                    <a:lstStyle/>
                    <a:p>
                      <a:pPr marR="38735" indent="2540" algn="ctr">
                        <a:lnSpc>
                          <a:spcPct val="200000"/>
                        </a:lnSpc>
                        <a:spcBef>
                          <a:spcPts val="1200"/>
                        </a:spcBef>
                        <a:spcAft>
                          <a:spcPts val="50"/>
                        </a:spcAft>
                      </a:pPr>
                      <a:r>
                        <a:rPr lang="it-IT" sz="1600">
                          <a:effectLst/>
                        </a:rPr>
                        <a:t>Perizie medie annue effettuate da ogni assicurazione </a:t>
                      </a:r>
                      <a:endParaRPr lang="it-IT"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ctr">
                        <a:lnSpc>
                          <a:spcPct val="146000"/>
                        </a:lnSpc>
                        <a:spcBef>
                          <a:spcPts val="1200"/>
                        </a:spcBef>
                        <a:spcAft>
                          <a:spcPts val="50"/>
                        </a:spcAft>
                      </a:pPr>
                      <a:r>
                        <a:rPr lang="it-IT" sz="1400">
                          <a:effectLst/>
                        </a:rPr>
                        <a:t>3085</a:t>
                      </a:r>
                      <a:endParaRPr lang="it-IT"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ctr">
                        <a:lnSpc>
                          <a:spcPct val="146000"/>
                        </a:lnSpc>
                        <a:spcBef>
                          <a:spcPts val="1200"/>
                        </a:spcBef>
                        <a:spcAft>
                          <a:spcPts val="50"/>
                        </a:spcAft>
                      </a:pPr>
                      <a:r>
                        <a:rPr lang="it-IT" sz="1400">
                          <a:effectLst/>
                        </a:rPr>
                        <a:t>5079</a:t>
                      </a:r>
                      <a:endParaRPr lang="it-IT"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ctr">
                        <a:lnSpc>
                          <a:spcPct val="146000"/>
                        </a:lnSpc>
                        <a:spcBef>
                          <a:spcPts val="1200"/>
                        </a:spcBef>
                        <a:spcAft>
                          <a:spcPts val="50"/>
                        </a:spcAft>
                      </a:pPr>
                      <a:r>
                        <a:rPr lang="it-IT" sz="1400" dirty="0">
                          <a:effectLst/>
                        </a:rPr>
                        <a:t>6928</a:t>
                      </a:r>
                      <a:endParaRPr lang="it-IT"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4802246"/>
                  </a:ext>
                </a:extLst>
              </a:tr>
              <a:tr h="388021">
                <a:tc>
                  <a:txBody>
                    <a:bodyPr/>
                    <a:lstStyle/>
                    <a:p>
                      <a:pPr marR="519430" indent="2540" algn="ctr">
                        <a:lnSpc>
                          <a:spcPct val="200000"/>
                        </a:lnSpc>
                        <a:spcBef>
                          <a:spcPts val="1200"/>
                        </a:spcBef>
                        <a:spcAft>
                          <a:spcPts val="50"/>
                        </a:spcAft>
                      </a:pPr>
                      <a:r>
                        <a:rPr lang="it-IT" sz="1600">
                          <a:effectLst/>
                        </a:rPr>
                        <a:t>Numero clienti </a:t>
                      </a:r>
                      <a:endParaRPr lang="it-IT"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ctr">
                        <a:lnSpc>
                          <a:spcPct val="146000"/>
                        </a:lnSpc>
                        <a:spcBef>
                          <a:spcPts val="1200"/>
                        </a:spcBef>
                        <a:spcAft>
                          <a:spcPts val="50"/>
                        </a:spcAft>
                      </a:pPr>
                      <a:r>
                        <a:rPr lang="it-IT" sz="1400">
                          <a:effectLst/>
                        </a:rPr>
                        <a:t>9</a:t>
                      </a:r>
                      <a:endParaRPr lang="it-IT"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ctr">
                        <a:lnSpc>
                          <a:spcPct val="146000"/>
                        </a:lnSpc>
                        <a:spcBef>
                          <a:spcPts val="1200"/>
                        </a:spcBef>
                        <a:spcAft>
                          <a:spcPts val="50"/>
                        </a:spcAft>
                      </a:pPr>
                      <a:r>
                        <a:rPr lang="it-IT" sz="1400">
                          <a:effectLst/>
                        </a:rPr>
                        <a:t>11</a:t>
                      </a:r>
                      <a:endParaRPr lang="it-IT"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ctr">
                        <a:lnSpc>
                          <a:spcPct val="146000"/>
                        </a:lnSpc>
                        <a:spcBef>
                          <a:spcPts val="1200"/>
                        </a:spcBef>
                        <a:spcAft>
                          <a:spcPts val="50"/>
                        </a:spcAft>
                      </a:pPr>
                      <a:r>
                        <a:rPr lang="it-IT" sz="1400">
                          <a:effectLst/>
                        </a:rPr>
                        <a:t>13</a:t>
                      </a:r>
                      <a:endParaRPr lang="it-IT"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41762106"/>
                  </a:ext>
                </a:extLst>
              </a:tr>
              <a:tr h="388021">
                <a:tc>
                  <a:txBody>
                    <a:bodyPr/>
                    <a:lstStyle/>
                    <a:p>
                      <a:pPr marR="519430" indent="2540" algn="ctr">
                        <a:lnSpc>
                          <a:spcPct val="200000"/>
                        </a:lnSpc>
                        <a:spcBef>
                          <a:spcPts val="1200"/>
                        </a:spcBef>
                        <a:spcAft>
                          <a:spcPts val="50"/>
                        </a:spcAft>
                      </a:pPr>
                      <a:r>
                        <a:rPr lang="it-IT" sz="1600" dirty="0">
                          <a:effectLst/>
                        </a:rPr>
                        <a:t>Prezzo unitario Perizia </a:t>
                      </a:r>
                      <a:endParaRPr lang="it-IT"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ctr">
                        <a:lnSpc>
                          <a:spcPct val="146000"/>
                        </a:lnSpc>
                        <a:spcBef>
                          <a:spcPts val="1200"/>
                        </a:spcBef>
                        <a:spcAft>
                          <a:spcPts val="50"/>
                        </a:spcAft>
                      </a:pPr>
                      <a:r>
                        <a:rPr lang="it-IT" sz="1400">
                          <a:effectLst/>
                        </a:rPr>
                        <a:t>25,49 €</a:t>
                      </a:r>
                      <a:endParaRPr lang="it-IT"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6515" indent="2540" algn="ctr">
                        <a:lnSpc>
                          <a:spcPct val="146000"/>
                        </a:lnSpc>
                        <a:spcBef>
                          <a:spcPts val="1200"/>
                        </a:spcBef>
                        <a:spcAft>
                          <a:spcPts val="50"/>
                        </a:spcAft>
                      </a:pPr>
                      <a:r>
                        <a:rPr lang="it-IT" sz="1400">
                          <a:effectLst/>
                        </a:rPr>
                        <a:t>35,28 €</a:t>
                      </a:r>
                      <a:endParaRPr lang="it-IT"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06070" indent="2540" algn="ctr">
                        <a:lnSpc>
                          <a:spcPct val="146000"/>
                        </a:lnSpc>
                        <a:spcBef>
                          <a:spcPts val="1200"/>
                        </a:spcBef>
                        <a:spcAft>
                          <a:spcPts val="50"/>
                        </a:spcAft>
                      </a:pPr>
                      <a:r>
                        <a:rPr lang="it-IT" sz="1400">
                          <a:effectLst/>
                        </a:rPr>
                        <a:t>40,17 €</a:t>
                      </a:r>
                      <a:endParaRPr lang="it-IT"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7131579"/>
                  </a:ext>
                </a:extLst>
              </a:tr>
              <a:tr h="1046894">
                <a:tc>
                  <a:txBody>
                    <a:bodyPr/>
                    <a:lstStyle/>
                    <a:p>
                      <a:pPr marR="519430" indent="2540" algn="ctr">
                        <a:lnSpc>
                          <a:spcPct val="150000"/>
                        </a:lnSpc>
                        <a:spcAft>
                          <a:spcPts val="50"/>
                        </a:spcAft>
                      </a:pPr>
                      <a:r>
                        <a:rPr lang="it-IT" sz="1600" dirty="0">
                          <a:effectLst/>
                        </a:rPr>
                        <a:t> </a:t>
                      </a:r>
                    </a:p>
                    <a:p>
                      <a:pPr marR="519430" indent="2540" algn="ctr">
                        <a:lnSpc>
                          <a:spcPct val="150000"/>
                        </a:lnSpc>
                        <a:spcAft>
                          <a:spcPts val="50"/>
                        </a:spcAft>
                      </a:pPr>
                      <a:r>
                        <a:rPr lang="it-IT" sz="1600" dirty="0">
                          <a:effectLst/>
                        </a:rPr>
                        <a:t>Prezzo medio </a:t>
                      </a:r>
                      <a:endParaRPr lang="it-IT"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ctr">
                        <a:lnSpc>
                          <a:spcPct val="146000"/>
                        </a:lnSpc>
                        <a:spcAft>
                          <a:spcPts val="50"/>
                        </a:spcAft>
                      </a:pPr>
                      <a:r>
                        <a:rPr lang="it-IT" sz="1400" dirty="0">
                          <a:effectLst/>
                        </a:rPr>
                        <a:t> </a:t>
                      </a:r>
                    </a:p>
                    <a:p>
                      <a:pPr marR="97790" indent="2540" algn="ctr">
                        <a:lnSpc>
                          <a:spcPct val="146000"/>
                        </a:lnSpc>
                        <a:spcAft>
                          <a:spcPts val="50"/>
                        </a:spcAft>
                      </a:pPr>
                      <a:r>
                        <a:rPr lang="it-IT" sz="1400" dirty="0">
                          <a:effectLst/>
                        </a:rPr>
                        <a:t>78.639,50 €</a:t>
                      </a:r>
                      <a:endParaRPr lang="it-IT"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ctr">
                        <a:lnSpc>
                          <a:spcPct val="146000"/>
                        </a:lnSpc>
                        <a:spcAft>
                          <a:spcPts val="50"/>
                        </a:spcAft>
                      </a:pPr>
                      <a:r>
                        <a:rPr lang="it-IT" sz="1400">
                          <a:effectLst/>
                        </a:rPr>
                        <a:t> </a:t>
                      </a:r>
                    </a:p>
                    <a:p>
                      <a:pPr marR="519430" indent="2540" algn="ctr">
                        <a:lnSpc>
                          <a:spcPct val="146000"/>
                        </a:lnSpc>
                        <a:spcAft>
                          <a:spcPts val="50"/>
                        </a:spcAft>
                      </a:pPr>
                      <a:r>
                        <a:rPr lang="it-IT" sz="1400">
                          <a:effectLst/>
                        </a:rPr>
                        <a:t>110.323,19 €</a:t>
                      </a:r>
                      <a:endParaRPr lang="it-IT"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519430" indent="2540" algn="ctr">
                        <a:lnSpc>
                          <a:spcPct val="146000"/>
                        </a:lnSpc>
                        <a:spcAft>
                          <a:spcPts val="50"/>
                        </a:spcAft>
                      </a:pPr>
                      <a:r>
                        <a:rPr lang="it-IT" sz="1400" dirty="0">
                          <a:effectLst/>
                        </a:rPr>
                        <a:t> </a:t>
                      </a:r>
                    </a:p>
                    <a:p>
                      <a:pPr marR="519430" indent="2540" algn="ctr">
                        <a:lnSpc>
                          <a:spcPct val="146000"/>
                        </a:lnSpc>
                        <a:spcAft>
                          <a:spcPts val="50"/>
                        </a:spcAft>
                      </a:pPr>
                      <a:r>
                        <a:rPr lang="it-IT" sz="1400" dirty="0">
                          <a:effectLst/>
                        </a:rPr>
                        <a:t>127.329,93 €</a:t>
                      </a:r>
                      <a:endParaRPr lang="it-IT"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27297172"/>
                  </a:ext>
                </a:extLst>
              </a:tr>
            </a:tbl>
          </a:graphicData>
        </a:graphic>
      </p:graphicFrame>
      <p:sp>
        <p:nvSpPr>
          <p:cNvPr id="10" name="CasellaDiTesto 9">
            <a:extLst>
              <a:ext uri="{FF2B5EF4-FFF2-40B4-BE49-F238E27FC236}">
                <a16:creationId xmlns:a16="http://schemas.microsoft.com/office/drawing/2014/main" id="{3AAD0930-2972-721B-59E0-1D4B8E775099}"/>
              </a:ext>
            </a:extLst>
          </p:cNvPr>
          <p:cNvSpPr txBox="1"/>
          <p:nvPr/>
        </p:nvSpPr>
        <p:spPr>
          <a:xfrm>
            <a:off x="436880" y="1641455"/>
            <a:ext cx="6096000" cy="923330"/>
          </a:xfrm>
          <a:prstGeom prst="rect">
            <a:avLst/>
          </a:prstGeom>
          <a:noFill/>
        </p:spPr>
        <p:txBody>
          <a:bodyPr wrap="square">
            <a:spAutoFit/>
          </a:bodyPr>
          <a:lstStyle/>
          <a:p>
            <a:r>
              <a:rPr lang="it-IT" sz="1800" dirty="0">
                <a:solidFill>
                  <a:srgbClr val="000000"/>
                </a:solidFill>
                <a:effectLst/>
                <a:latin typeface="Times New Roman" panose="02020603050405020304" pitchFamily="18" charset="0"/>
                <a:ea typeface="Times New Roman" panose="02020603050405020304" pitchFamily="18" charset="0"/>
              </a:rPr>
              <a:t>Per calcolare il </a:t>
            </a:r>
            <a:r>
              <a:rPr lang="it-IT" sz="1800" b="1" dirty="0">
                <a:solidFill>
                  <a:srgbClr val="000000"/>
                </a:solidFill>
                <a:effectLst/>
                <a:latin typeface="Times New Roman" panose="02020603050405020304" pitchFamily="18" charset="0"/>
                <a:ea typeface="Times New Roman" panose="02020603050405020304" pitchFamily="18" charset="0"/>
              </a:rPr>
              <a:t>prezzo unitario a perizia</a:t>
            </a:r>
            <a:r>
              <a:rPr lang="it-IT" sz="1800" dirty="0">
                <a:solidFill>
                  <a:srgbClr val="000000"/>
                </a:solidFill>
                <a:effectLst/>
                <a:latin typeface="Times New Roman" panose="02020603050405020304" pitchFamily="18" charset="0"/>
                <a:ea typeface="Times New Roman" panose="02020603050405020304" pitchFamily="18" charset="0"/>
              </a:rPr>
              <a:t>, abbiamo diviso il nostro ricavo per il numero di perizie totali ipotizzate svolte dai nostri clienti ogni anno</a:t>
            </a:r>
            <a:endParaRPr lang="it-IT" dirty="0"/>
          </a:p>
        </p:txBody>
      </p:sp>
    </p:spTree>
    <p:extLst>
      <p:ext uri="{BB962C8B-B14F-4D97-AF65-F5344CB8AC3E}">
        <p14:creationId xmlns:p14="http://schemas.microsoft.com/office/powerpoint/2010/main" val="2877488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5">
            <a:extLst>
              <a:ext uri="{FF2B5EF4-FFF2-40B4-BE49-F238E27FC236}">
                <a16:creationId xmlns:a16="http://schemas.microsoft.com/office/drawing/2014/main" id="{2C00B059-8249-401E-BECD-DC838B36F9FB}"/>
              </a:ext>
            </a:extLst>
          </p:cNvPr>
          <p:cNvSpPr>
            <a:spLocks noGrp="1"/>
          </p:cNvSpPr>
          <p:nvPr>
            <p:ph type="title"/>
          </p:nvPr>
        </p:nvSpPr>
        <p:spPr>
          <a:xfrm>
            <a:off x="371475" y="260351"/>
            <a:ext cx="11520487" cy="758824"/>
          </a:xfrm>
        </p:spPr>
        <p:txBody>
          <a:bodyPr rtlCol="0" anchor="ctr">
            <a:normAutofit/>
          </a:bodyPr>
          <a:lstStyle/>
          <a:p>
            <a:pPr rtl="0"/>
            <a:r>
              <a:rPr lang="it-IT" sz="4400" dirty="0"/>
              <a:t>CASH FLOW</a:t>
            </a:r>
          </a:p>
        </p:txBody>
      </p:sp>
      <p:sp>
        <p:nvSpPr>
          <p:cNvPr id="3" name="Segnaposto numero diapositiva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rtlCol="0" anchor="ctr">
            <a:normAutofit/>
          </a:bodyPr>
          <a:lstStyle/>
          <a:p>
            <a:pPr rtl="0">
              <a:lnSpc>
                <a:spcPct val="90000"/>
              </a:lnSpc>
              <a:spcAft>
                <a:spcPts val="600"/>
              </a:spcAft>
            </a:pPr>
            <a:fld id="{03DC2DEF-D2FE-4B45-ABA4-9F153FD1C98A}" type="slidenum">
              <a:rPr lang="it-IT" sz="800" smtClean="0"/>
              <a:pPr rtl="0">
                <a:lnSpc>
                  <a:spcPct val="90000"/>
                </a:lnSpc>
                <a:spcAft>
                  <a:spcPts val="600"/>
                </a:spcAft>
              </a:pPr>
              <a:t>13</a:t>
            </a:fld>
            <a:endParaRPr lang="it-IT" sz="800"/>
          </a:p>
        </p:txBody>
      </p:sp>
      <p:pic>
        <p:nvPicPr>
          <p:cNvPr id="10" name="Immagine 9">
            <a:extLst>
              <a:ext uri="{FF2B5EF4-FFF2-40B4-BE49-F238E27FC236}">
                <a16:creationId xmlns:a16="http://schemas.microsoft.com/office/drawing/2014/main" id="{8FB27E67-B274-A5EC-36BA-E558F9270748}"/>
              </a:ext>
            </a:extLst>
          </p:cNvPr>
          <p:cNvPicPr>
            <a:picLocks noGrp="1" noRot="1" noChangeAspect="1" noMove="1" noResize="1" noEditPoints="1" noAdjustHandles="1" noChangeArrowheads="1" noChangeShapeType="1" noCrop="1"/>
          </p:cNvPicPr>
          <p:nvPr/>
        </p:nvPicPr>
        <p:blipFill>
          <a:blip r:embed="rId3"/>
          <a:stretch>
            <a:fillRect/>
          </a:stretch>
        </p:blipFill>
        <p:spPr>
          <a:xfrm>
            <a:off x="501257" y="1259840"/>
            <a:ext cx="11260922" cy="4596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Connettore 2 11">
            <a:extLst>
              <a:ext uri="{FF2B5EF4-FFF2-40B4-BE49-F238E27FC236}">
                <a16:creationId xmlns:a16="http://schemas.microsoft.com/office/drawing/2014/main" id="{2568E2FC-61B7-DA66-0DF8-6FA524865FB0}"/>
              </a:ext>
            </a:extLst>
          </p:cNvPr>
          <p:cNvCxnSpPr>
            <a:cxnSpLocks noGrp="1" noRot="1" noMove="1" noResize="1" noEditPoints="1" noAdjustHandles="1" noChangeArrowheads="1" noChangeShapeType="1"/>
          </p:cNvCxnSpPr>
          <p:nvPr/>
        </p:nvCxnSpPr>
        <p:spPr>
          <a:xfrm>
            <a:off x="7660640" y="3429000"/>
            <a:ext cx="711200" cy="5334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8817587C-F2C0-3E71-E4EE-D3B4612566F0}"/>
              </a:ext>
            </a:extLst>
          </p:cNvPr>
          <p:cNvSpPr txBox="1">
            <a:spLocks noGrp="1" noRot="1" noMove="1" noResize="1" noEditPoints="1" noAdjustHandles="1" noChangeArrowheads="1" noChangeShapeType="1"/>
          </p:cNvSpPr>
          <p:nvPr/>
        </p:nvSpPr>
        <p:spPr>
          <a:xfrm>
            <a:off x="6400800" y="3129280"/>
            <a:ext cx="1737360" cy="369332"/>
          </a:xfrm>
          <a:prstGeom prst="rect">
            <a:avLst/>
          </a:prstGeom>
          <a:noFill/>
        </p:spPr>
        <p:txBody>
          <a:bodyPr wrap="square" rtlCol="0">
            <a:spAutoFit/>
          </a:bodyPr>
          <a:lstStyle/>
          <a:p>
            <a:r>
              <a:rPr lang="it-IT" b="1" dirty="0">
                <a:solidFill>
                  <a:srgbClr val="C00000"/>
                </a:solidFill>
              </a:rPr>
              <a:t>Breakeven point</a:t>
            </a:r>
          </a:p>
        </p:txBody>
      </p:sp>
      <p:sp>
        <p:nvSpPr>
          <p:cNvPr id="15" name="Stella a 4 punte 14">
            <a:extLst>
              <a:ext uri="{FF2B5EF4-FFF2-40B4-BE49-F238E27FC236}">
                <a16:creationId xmlns:a16="http://schemas.microsoft.com/office/drawing/2014/main" id="{F40FE8EA-4FFE-14CA-4252-731120FC939F}"/>
              </a:ext>
            </a:extLst>
          </p:cNvPr>
          <p:cNvSpPr>
            <a:spLocks noGrp="1" noRot="1" noMove="1" noResize="1" noEditPoints="1" noAdjustHandles="1" noChangeArrowheads="1" noChangeShapeType="1"/>
          </p:cNvSpPr>
          <p:nvPr/>
        </p:nvSpPr>
        <p:spPr>
          <a:xfrm>
            <a:off x="8290560" y="3898265"/>
            <a:ext cx="243840" cy="240665"/>
          </a:xfrm>
          <a:prstGeom prst="star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E86DEDD5-42DA-63AF-C94F-B54A0E19A3B8}"/>
              </a:ext>
            </a:extLst>
          </p:cNvPr>
          <p:cNvSpPr txBox="1"/>
          <p:nvPr/>
        </p:nvSpPr>
        <p:spPr>
          <a:xfrm>
            <a:off x="812800" y="6177280"/>
            <a:ext cx="10261600" cy="646331"/>
          </a:xfrm>
          <a:prstGeom prst="rect">
            <a:avLst/>
          </a:prstGeom>
          <a:noFill/>
        </p:spPr>
        <p:txBody>
          <a:bodyPr wrap="square" rtlCol="0">
            <a:spAutoFit/>
          </a:bodyPr>
          <a:lstStyle/>
          <a:p>
            <a:r>
              <a:rPr lang="it-IT" dirty="0"/>
              <a:t>Abbiamo ipotizzato due round di investimento: ANNO 1: 350.000€</a:t>
            </a:r>
          </a:p>
          <a:p>
            <a:r>
              <a:rPr lang="it-IT" dirty="0"/>
              <a:t>                                                                                   ANNO 2: 475.000€</a:t>
            </a:r>
          </a:p>
        </p:txBody>
      </p:sp>
    </p:spTree>
    <p:extLst>
      <p:ext uri="{BB962C8B-B14F-4D97-AF65-F5344CB8AC3E}">
        <p14:creationId xmlns:p14="http://schemas.microsoft.com/office/powerpoint/2010/main" val="2900026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79E0D27-9B1A-0F55-3C37-FAB66BE3309E}"/>
              </a:ext>
            </a:extLst>
          </p:cNvPr>
          <p:cNvPicPr>
            <a:picLocks noChangeAspect="1"/>
          </p:cNvPicPr>
          <p:nvPr/>
        </p:nvPicPr>
        <p:blipFill rotWithShape="1">
          <a:blip r:embed="rId3"/>
          <a:srcRect l="6727" r="2" b="2"/>
          <a:stretch/>
        </p:blipFill>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noFill/>
        </p:spPr>
      </p:pic>
      <p:sp>
        <p:nvSpPr>
          <p:cNvPr id="6" name="Titolo 5">
            <a:extLst>
              <a:ext uri="{FF2B5EF4-FFF2-40B4-BE49-F238E27FC236}">
                <a16:creationId xmlns:a16="http://schemas.microsoft.com/office/drawing/2014/main" id="{DE253D32-8B7B-47D0-BB63-402C3DB9B549}"/>
              </a:ext>
            </a:extLst>
          </p:cNvPr>
          <p:cNvSpPr>
            <a:spLocks noGrp="1"/>
          </p:cNvSpPr>
          <p:nvPr>
            <p:ph type="title"/>
          </p:nvPr>
        </p:nvSpPr>
        <p:spPr>
          <a:xfrm>
            <a:off x="371475" y="1596928"/>
            <a:ext cx="4810125" cy="3267268"/>
          </a:xfrm>
        </p:spPr>
        <p:txBody>
          <a:bodyPr rtlCol="0" anchor="ctr">
            <a:normAutofit/>
          </a:bodyPr>
          <a:lstStyle/>
          <a:p>
            <a:pPr rtl="0"/>
            <a:r>
              <a:rPr lang="it-IT" dirty="0"/>
              <a:t>GRAZIE PER L’ATTENZIONE!</a:t>
            </a:r>
          </a:p>
        </p:txBody>
      </p:sp>
      <p:sp>
        <p:nvSpPr>
          <p:cNvPr id="4" name="Segnaposto numero diapositiva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rtlCol="0" anchor="ctr">
            <a:normAutofit/>
          </a:bodyPr>
          <a:lstStyle/>
          <a:p>
            <a:pPr rtl="0">
              <a:lnSpc>
                <a:spcPct val="90000"/>
              </a:lnSpc>
              <a:spcAft>
                <a:spcPts val="600"/>
              </a:spcAft>
            </a:pPr>
            <a:fld id="{03DC2DEF-D2FE-4B45-ABA4-9F153FD1C98A}" type="slidenum">
              <a:rPr lang="it-IT" sz="800" smtClean="0"/>
              <a:pPr rtl="0">
                <a:lnSpc>
                  <a:spcPct val="90000"/>
                </a:lnSpc>
                <a:spcAft>
                  <a:spcPts val="600"/>
                </a:spcAft>
              </a:pPr>
              <a:t>14</a:t>
            </a:fld>
            <a:endParaRPr lang="it-IT" sz="800"/>
          </a:p>
        </p:txBody>
      </p:sp>
    </p:spTree>
    <p:extLst>
      <p:ext uri="{BB962C8B-B14F-4D97-AF65-F5344CB8AC3E}">
        <p14:creationId xmlns:p14="http://schemas.microsoft.com/office/powerpoint/2010/main" val="1300311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18CE39ED-B408-7B30-0782-C6172375514A}"/>
              </a:ext>
            </a:extLst>
          </p:cNvPr>
          <p:cNvSpPr>
            <a:spLocks noGrp="1"/>
          </p:cNvSpPr>
          <p:nvPr>
            <p:ph type="sldNum" sz="quarter" idx="12"/>
          </p:nvPr>
        </p:nvSpPr>
        <p:spPr/>
        <p:txBody>
          <a:bodyPr/>
          <a:lstStyle/>
          <a:p>
            <a:pPr rtl="0"/>
            <a:fld id="{03DC2DEF-D2FE-4B45-ABA4-9F153FD1C98A}" type="slidenum">
              <a:rPr lang="it-IT" noProof="0" smtClean="0"/>
              <a:t>15</a:t>
            </a:fld>
            <a:endParaRPr lang="it-IT" noProof="0"/>
          </a:p>
        </p:txBody>
      </p:sp>
      <p:pic>
        <p:nvPicPr>
          <p:cNvPr id="6" name="Immagine 5">
            <a:extLst>
              <a:ext uri="{FF2B5EF4-FFF2-40B4-BE49-F238E27FC236}">
                <a16:creationId xmlns:a16="http://schemas.microsoft.com/office/drawing/2014/main" id="{45AC31E1-7A40-8F41-5B41-EE7B354FEC1A}"/>
              </a:ext>
            </a:extLst>
          </p:cNvPr>
          <p:cNvPicPr>
            <a:picLocks noChangeAspect="1"/>
          </p:cNvPicPr>
          <p:nvPr/>
        </p:nvPicPr>
        <p:blipFill>
          <a:blip r:embed="rId2"/>
          <a:stretch>
            <a:fillRect/>
          </a:stretch>
        </p:blipFill>
        <p:spPr>
          <a:xfrm>
            <a:off x="1539433" y="826311"/>
            <a:ext cx="8660275" cy="52053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098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Segnaposto immagine 9">
            <a:extLst>
              <a:ext uri="{FF2B5EF4-FFF2-40B4-BE49-F238E27FC236}">
                <a16:creationId xmlns:a16="http://schemas.microsoft.com/office/drawing/2014/main" id="{8BA9F508-2A7D-F5CB-0FD0-9D3EA8618FA3}"/>
              </a:ext>
            </a:extLst>
          </p:cNvPr>
          <p:cNvPicPr>
            <a:picLocks noGrp="1" noChangeAspect="1"/>
          </p:cNvPicPr>
          <p:nvPr>
            <p:ph idx="1"/>
          </p:nvPr>
        </p:nvPicPr>
        <p:blipFill>
          <a:blip r:embed="rId2"/>
          <a:stretch>
            <a:fillRect/>
          </a:stretch>
        </p:blipFill>
        <p:spPr>
          <a:xfrm>
            <a:off x="1620456" y="937581"/>
            <a:ext cx="8627907" cy="51767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egnaposto numero diapositiva 3">
            <a:extLst>
              <a:ext uri="{FF2B5EF4-FFF2-40B4-BE49-F238E27FC236}">
                <a16:creationId xmlns:a16="http://schemas.microsoft.com/office/drawing/2014/main" id="{F1EA8533-A75C-BB1A-DF0B-B5930F67D4A3}"/>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it-IT" sz="800" noProof="0" smtClean="0"/>
              <a:pPr rtl="0">
                <a:lnSpc>
                  <a:spcPct val="90000"/>
                </a:lnSpc>
                <a:spcAft>
                  <a:spcPts val="600"/>
                </a:spcAft>
              </a:pPr>
              <a:t>16</a:t>
            </a:fld>
            <a:endParaRPr lang="it-IT" sz="800" noProof="0"/>
          </a:p>
        </p:txBody>
      </p:sp>
    </p:spTree>
    <p:extLst>
      <p:ext uri="{BB962C8B-B14F-4D97-AF65-F5344CB8AC3E}">
        <p14:creationId xmlns:p14="http://schemas.microsoft.com/office/powerpoint/2010/main" val="813625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18CE39ED-B408-7B30-0782-C6172375514A}"/>
              </a:ext>
            </a:extLst>
          </p:cNvPr>
          <p:cNvSpPr>
            <a:spLocks noGrp="1"/>
          </p:cNvSpPr>
          <p:nvPr>
            <p:ph type="sldNum" sz="quarter" idx="12"/>
          </p:nvPr>
        </p:nvSpPr>
        <p:spPr/>
        <p:txBody>
          <a:bodyPr/>
          <a:lstStyle/>
          <a:p>
            <a:pPr rtl="0"/>
            <a:fld id="{03DC2DEF-D2FE-4B45-ABA4-9F153FD1C98A}" type="slidenum">
              <a:rPr lang="it-IT" noProof="0" smtClean="0"/>
              <a:t>17</a:t>
            </a:fld>
            <a:endParaRPr lang="it-IT" noProof="0"/>
          </a:p>
        </p:txBody>
      </p:sp>
      <p:pic>
        <p:nvPicPr>
          <p:cNvPr id="6" name="Immagine 5">
            <a:extLst>
              <a:ext uri="{FF2B5EF4-FFF2-40B4-BE49-F238E27FC236}">
                <a16:creationId xmlns:a16="http://schemas.microsoft.com/office/drawing/2014/main" id="{A4E2CE65-D941-4745-B1CE-E2E701AF141C}"/>
              </a:ext>
            </a:extLst>
          </p:cNvPr>
          <p:cNvPicPr>
            <a:picLocks noChangeAspect="1"/>
          </p:cNvPicPr>
          <p:nvPr/>
        </p:nvPicPr>
        <p:blipFill>
          <a:blip r:embed="rId2"/>
          <a:stretch>
            <a:fillRect/>
          </a:stretch>
        </p:blipFill>
        <p:spPr>
          <a:xfrm>
            <a:off x="1736203" y="969649"/>
            <a:ext cx="8611587" cy="51761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7864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18CE39ED-B408-7B30-0782-C6172375514A}"/>
              </a:ext>
            </a:extLst>
          </p:cNvPr>
          <p:cNvSpPr>
            <a:spLocks noGrp="1"/>
          </p:cNvSpPr>
          <p:nvPr>
            <p:ph type="sldNum" sz="quarter" idx="12"/>
          </p:nvPr>
        </p:nvSpPr>
        <p:spPr/>
        <p:txBody>
          <a:bodyPr/>
          <a:lstStyle/>
          <a:p>
            <a:pPr rtl="0"/>
            <a:fld id="{03DC2DEF-D2FE-4B45-ABA4-9F153FD1C98A}" type="slidenum">
              <a:rPr lang="it-IT" noProof="0" smtClean="0"/>
              <a:t>18</a:t>
            </a:fld>
            <a:endParaRPr lang="it-IT" noProof="0"/>
          </a:p>
        </p:txBody>
      </p:sp>
      <p:pic>
        <p:nvPicPr>
          <p:cNvPr id="4" name="Immagine 3">
            <a:extLst>
              <a:ext uri="{FF2B5EF4-FFF2-40B4-BE49-F238E27FC236}">
                <a16:creationId xmlns:a16="http://schemas.microsoft.com/office/drawing/2014/main" id="{E5A2DCCA-B1BD-E660-07DE-C8EA882C6964}"/>
              </a:ext>
            </a:extLst>
          </p:cNvPr>
          <p:cNvPicPr>
            <a:picLocks noChangeAspect="1"/>
          </p:cNvPicPr>
          <p:nvPr/>
        </p:nvPicPr>
        <p:blipFill>
          <a:blip r:embed="rId2"/>
          <a:stretch>
            <a:fillRect/>
          </a:stretch>
        </p:blipFill>
        <p:spPr>
          <a:xfrm>
            <a:off x="2340507" y="1125879"/>
            <a:ext cx="8076707" cy="48546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5674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F82418-8D4C-FA92-59C4-76C75826A472}"/>
              </a:ext>
            </a:extLst>
          </p:cNvPr>
          <p:cNvSpPr>
            <a:spLocks noGrp="1"/>
          </p:cNvSpPr>
          <p:nvPr>
            <p:ph type="title"/>
          </p:nvPr>
        </p:nvSpPr>
        <p:spPr>
          <a:xfrm>
            <a:off x="335756" y="377866"/>
            <a:ext cx="11520487" cy="758824"/>
          </a:xfrm>
        </p:spPr>
        <p:txBody>
          <a:bodyPr anchor="ctr">
            <a:normAutofit/>
          </a:bodyPr>
          <a:lstStyle/>
          <a:p>
            <a:r>
              <a:rPr lang="it-IT" dirty="0"/>
              <a:t>Business Goals</a:t>
            </a:r>
          </a:p>
        </p:txBody>
      </p:sp>
      <p:sp>
        <p:nvSpPr>
          <p:cNvPr id="4" name="Segnaposto numero diapositiva 3">
            <a:extLst>
              <a:ext uri="{FF2B5EF4-FFF2-40B4-BE49-F238E27FC236}">
                <a16:creationId xmlns:a16="http://schemas.microsoft.com/office/drawing/2014/main" id="{7DB3DFA8-12A2-0CBC-67FD-AF80AC80B10D}"/>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it-IT" sz="800" noProof="0" smtClean="0"/>
              <a:pPr rtl="0">
                <a:lnSpc>
                  <a:spcPct val="90000"/>
                </a:lnSpc>
                <a:spcAft>
                  <a:spcPts val="600"/>
                </a:spcAft>
              </a:pPr>
              <a:t>19</a:t>
            </a:fld>
            <a:endParaRPr lang="it-IT" sz="800" noProof="0"/>
          </a:p>
        </p:txBody>
      </p:sp>
      <p:pic>
        <p:nvPicPr>
          <p:cNvPr id="7" name="Segnaposto contenuto 6">
            <a:extLst>
              <a:ext uri="{FF2B5EF4-FFF2-40B4-BE49-F238E27FC236}">
                <a16:creationId xmlns:a16="http://schemas.microsoft.com/office/drawing/2014/main" id="{5FA968EC-9D70-DEA0-932E-44F4B928BB81}"/>
              </a:ext>
            </a:extLst>
          </p:cNvPr>
          <p:cNvPicPr>
            <a:picLocks noGrp="1" noChangeAspect="1"/>
          </p:cNvPicPr>
          <p:nvPr>
            <p:ph idx="1"/>
          </p:nvPr>
        </p:nvPicPr>
        <p:blipFill>
          <a:blip r:embed="rId2"/>
          <a:stretch>
            <a:fillRect/>
          </a:stretch>
        </p:blipFill>
        <p:spPr>
          <a:xfrm>
            <a:off x="371475" y="1753943"/>
            <a:ext cx="11520488" cy="3902565"/>
          </a:xfrm>
        </p:spPr>
      </p:pic>
    </p:spTree>
    <p:extLst>
      <p:ext uri="{BB962C8B-B14F-4D97-AF65-F5344CB8AC3E}">
        <p14:creationId xmlns:p14="http://schemas.microsoft.com/office/powerpoint/2010/main" val="264190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58DC831A-C35F-FC99-69B5-C37307905B5D}"/>
              </a:ext>
            </a:extLst>
          </p:cNvPr>
          <p:cNvSpPr>
            <a:spLocks noGrp="1"/>
          </p:cNvSpPr>
          <p:nvPr>
            <p:ph type="title"/>
          </p:nvPr>
        </p:nvSpPr>
        <p:spPr>
          <a:xfrm>
            <a:off x="330835" y="123529"/>
            <a:ext cx="8030845" cy="1365249"/>
          </a:xfrm>
        </p:spPr>
        <p:txBody>
          <a:bodyPr>
            <a:noAutofit/>
          </a:bodyPr>
          <a:lstStyle/>
          <a:p>
            <a:r>
              <a:rPr lang="en-US" sz="4400" dirty="0"/>
              <a:t>CHI</a:t>
            </a:r>
            <a:r>
              <a:rPr lang="en-US" sz="2000" dirty="0"/>
              <a:t> </a:t>
            </a:r>
            <a:r>
              <a:rPr lang="en-US" sz="4400" dirty="0"/>
              <a:t>SIAMO</a:t>
            </a:r>
            <a:endParaRPr lang="en-US" sz="2000" dirty="0"/>
          </a:p>
        </p:txBody>
      </p:sp>
      <p:pic>
        <p:nvPicPr>
          <p:cNvPr id="18" name="Segnaposto immagine 17" descr="Immagine che contiene testo, cornice&#10;&#10;Descrizione generata automaticamente">
            <a:extLst>
              <a:ext uri="{FF2B5EF4-FFF2-40B4-BE49-F238E27FC236}">
                <a16:creationId xmlns:a16="http://schemas.microsoft.com/office/drawing/2014/main" id="{7538FCC4-ABDF-1E19-946A-1D9E1340156B}"/>
              </a:ext>
            </a:extLst>
          </p:cNvPr>
          <p:cNvPicPr>
            <a:picLocks noGrp="1" noChangeAspect="1"/>
          </p:cNvPicPr>
          <p:nvPr>
            <p:ph type="pic" sz="quarter" idx="13"/>
          </p:nvPr>
        </p:nvPicPr>
        <p:blipFill rotWithShape="1">
          <a:blip r:embed="rId2"/>
          <a:srcRect t="47" r="3" b="19303"/>
          <a:stretch/>
        </p:blipFill>
        <p:spPr>
          <a:xfrm>
            <a:off x="7401132" y="2847678"/>
            <a:ext cx="1405742" cy="1162644"/>
          </a:xfrm>
          <a:noFill/>
        </p:spPr>
      </p:pic>
      <p:pic>
        <p:nvPicPr>
          <p:cNvPr id="20" name="Segnaposto contenuto 19">
            <a:extLst>
              <a:ext uri="{FF2B5EF4-FFF2-40B4-BE49-F238E27FC236}">
                <a16:creationId xmlns:a16="http://schemas.microsoft.com/office/drawing/2014/main" id="{6101AE38-33C8-E310-A161-137BF320E4E5}"/>
              </a:ext>
            </a:extLst>
          </p:cNvPr>
          <p:cNvPicPr>
            <a:picLocks noGrp="1" noChangeAspect="1"/>
          </p:cNvPicPr>
          <p:nvPr>
            <p:ph type="pic" sz="quarter" idx="14"/>
          </p:nvPr>
        </p:nvPicPr>
        <p:blipFill rotWithShape="1">
          <a:blip r:embed="rId3"/>
          <a:srcRect t="2357" r="-2" b="14934"/>
          <a:stretch/>
        </p:blipFill>
        <p:spPr>
          <a:xfrm>
            <a:off x="10133588" y="5133678"/>
            <a:ext cx="1405742" cy="1162644"/>
          </a:xfrm>
          <a:noFill/>
        </p:spPr>
      </p:pic>
      <p:pic>
        <p:nvPicPr>
          <p:cNvPr id="15" name="Segnaposto immagine 14">
            <a:extLst>
              <a:ext uri="{FF2B5EF4-FFF2-40B4-BE49-F238E27FC236}">
                <a16:creationId xmlns:a16="http://schemas.microsoft.com/office/drawing/2014/main" id="{EA95D150-14C7-14B8-BA4F-B394F1240211}"/>
              </a:ext>
            </a:extLst>
          </p:cNvPr>
          <p:cNvPicPr>
            <a:picLocks noGrp="1" noChangeAspect="1"/>
          </p:cNvPicPr>
          <p:nvPr>
            <p:ph type="pic" sz="quarter" idx="15"/>
          </p:nvPr>
        </p:nvPicPr>
        <p:blipFill rotWithShape="1">
          <a:blip r:embed="rId4"/>
          <a:srcRect t="2851" r="-2" b="15613"/>
          <a:stretch/>
        </p:blipFill>
        <p:spPr>
          <a:xfrm>
            <a:off x="10146794" y="506051"/>
            <a:ext cx="1405742" cy="1162644"/>
          </a:xfrm>
          <a:noFill/>
        </p:spPr>
      </p:pic>
      <p:sp>
        <p:nvSpPr>
          <p:cNvPr id="52" name="Text Placeholder 6">
            <a:extLst>
              <a:ext uri="{FF2B5EF4-FFF2-40B4-BE49-F238E27FC236}">
                <a16:creationId xmlns:a16="http://schemas.microsoft.com/office/drawing/2014/main" id="{7276A149-BB6A-27D3-C59C-195CE42BC892}"/>
              </a:ext>
            </a:extLst>
          </p:cNvPr>
          <p:cNvSpPr>
            <a:spLocks noGrp="1"/>
          </p:cNvSpPr>
          <p:nvPr>
            <p:ph type="body" sz="quarter" idx="18"/>
          </p:nvPr>
        </p:nvSpPr>
        <p:spPr>
          <a:xfrm>
            <a:off x="6956242" y="215900"/>
            <a:ext cx="2336800" cy="1854200"/>
          </a:xfrm>
        </p:spPr>
        <p:txBody>
          <a:bodyPr/>
          <a:lstStyle/>
          <a:p>
            <a:r>
              <a:rPr lang="it-IT" b="1" dirty="0"/>
              <a:t>MATTEO ROLLE, </a:t>
            </a:r>
          </a:p>
          <a:p>
            <a:r>
              <a:rPr lang="it-IT" dirty="0"/>
              <a:t>34 anni – </a:t>
            </a:r>
            <a:r>
              <a:rPr lang="it-IT" b="1" dirty="0"/>
              <a:t>CEO, CRM</a:t>
            </a:r>
            <a:r>
              <a:rPr lang="it-IT" dirty="0"/>
              <a:t> (Socio fondatore)</a:t>
            </a:r>
          </a:p>
          <a:p>
            <a:r>
              <a:rPr lang="it-IT" dirty="0"/>
              <a:t>Ingegnere ambientale, </a:t>
            </a:r>
            <a:r>
              <a:rPr lang="it-IT" dirty="0" err="1"/>
              <a:t>Ph.D</a:t>
            </a:r>
            <a:r>
              <a:rPr lang="it-IT" dirty="0"/>
              <a:t>. </a:t>
            </a:r>
            <a:r>
              <a:rPr lang="it-IT" dirty="0" err="1"/>
              <a:t>student</a:t>
            </a:r>
            <a:endParaRPr lang="en-US" dirty="0"/>
          </a:p>
        </p:txBody>
      </p:sp>
      <p:sp>
        <p:nvSpPr>
          <p:cNvPr id="54" name="Text Placeholder 7">
            <a:extLst>
              <a:ext uri="{FF2B5EF4-FFF2-40B4-BE49-F238E27FC236}">
                <a16:creationId xmlns:a16="http://schemas.microsoft.com/office/drawing/2014/main" id="{D0B8E190-D8B0-578A-F839-430319498D7E}"/>
              </a:ext>
            </a:extLst>
          </p:cNvPr>
          <p:cNvSpPr>
            <a:spLocks noGrp="1"/>
          </p:cNvSpPr>
          <p:nvPr>
            <p:ph type="body" sz="quarter" idx="19"/>
          </p:nvPr>
        </p:nvSpPr>
        <p:spPr>
          <a:xfrm>
            <a:off x="9668059" y="2501900"/>
            <a:ext cx="2336800" cy="1854200"/>
          </a:xfrm>
        </p:spPr>
        <p:txBody>
          <a:bodyPr/>
          <a:lstStyle/>
          <a:p>
            <a:r>
              <a:rPr lang="it-IT" b="1" dirty="0"/>
              <a:t>ANTONELLA ZITO, </a:t>
            </a:r>
          </a:p>
          <a:p>
            <a:r>
              <a:rPr lang="it-IT" dirty="0"/>
              <a:t>34 anni - </a:t>
            </a:r>
            <a:r>
              <a:rPr lang="it-IT" b="1" dirty="0"/>
              <a:t>COO</a:t>
            </a:r>
            <a:r>
              <a:rPr lang="it-IT" dirty="0"/>
              <a:t>        (Socio fondatore) </a:t>
            </a:r>
          </a:p>
          <a:p>
            <a:r>
              <a:rPr lang="it-IT" dirty="0"/>
              <a:t>Ingegnera biomedica</a:t>
            </a:r>
            <a:endParaRPr lang="en-US" dirty="0"/>
          </a:p>
        </p:txBody>
      </p:sp>
      <p:sp>
        <p:nvSpPr>
          <p:cNvPr id="56" name="Text Placeholder 8">
            <a:extLst>
              <a:ext uri="{FF2B5EF4-FFF2-40B4-BE49-F238E27FC236}">
                <a16:creationId xmlns:a16="http://schemas.microsoft.com/office/drawing/2014/main" id="{07E6C6AC-6511-DE3D-3110-E1B2F02AA77C}"/>
              </a:ext>
            </a:extLst>
          </p:cNvPr>
          <p:cNvSpPr>
            <a:spLocks noGrp="1"/>
          </p:cNvSpPr>
          <p:nvPr>
            <p:ph type="body" sz="quarter" idx="20"/>
          </p:nvPr>
        </p:nvSpPr>
        <p:spPr>
          <a:xfrm>
            <a:off x="6956241" y="4787900"/>
            <a:ext cx="2336800" cy="1854200"/>
          </a:xfrm>
        </p:spPr>
        <p:txBody>
          <a:bodyPr/>
          <a:lstStyle/>
          <a:p>
            <a:r>
              <a:rPr lang="it-IT" b="1" dirty="0"/>
              <a:t>MELISSA LATELLA</a:t>
            </a:r>
            <a:r>
              <a:rPr lang="it-IT" dirty="0"/>
              <a:t>,</a:t>
            </a:r>
          </a:p>
          <a:p>
            <a:r>
              <a:rPr lang="it-IT" dirty="0"/>
              <a:t> 27 anni - </a:t>
            </a:r>
            <a:r>
              <a:rPr lang="it-IT" b="1" dirty="0"/>
              <a:t>CTO</a:t>
            </a:r>
            <a:r>
              <a:rPr lang="it-IT" dirty="0"/>
              <a:t>        (Socio fondatore) </a:t>
            </a:r>
          </a:p>
          <a:p>
            <a:r>
              <a:rPr lang="it-IT" dirty="0"/>
              <a:t>Ingegnera ambientale, </a:t>
            </a:r>
            <a:r>
              <a:rPr lang="it-IT" dirty="0" err="1"/>
              <a:t>Ph.D</a:t>
            </a:r>
            <a:r>
              <a:rPr lang="it-IT" dirty="0"/>
              <a:t>. </a:t>
            </a:r>
            <a:r>
              <a:rPr lang="it-IT" dirty="0" err="1"/>
              <a:t>student</a:t>
            </a:r>
            <a:endParaRPr lang="it-IT" dirty="0"/>
          </a:p>
          <a:p>
            <a:endParaRPr lang="en-US" dirty="0"/>
          </a:p>
        </p:txBody>
      </p:sp>
      <p:sp>
        <p:nvSpPr>
          <p:cNvPr id="4" name="Segnaposto numero diapositiva 3" hidden="1">
            <a:extLst>
              <a:ext uri="{FF2B5EF4-FFF2-40B4-BE49-F238E27FC236}">
                <a16:creationId xmlns:a16="http://schemas.microsoft.com/office/drawing/2014/main" id="{98C8BC2C-BF82-2EAF-39F6-63B0218D742A}"/>
              </a:ext>
            </a:extLst>
          </p:cNvPr>
          <p:cNvSpPr>
            <a:spLocks noGrp="1"/>
          </p:cNvSpPr>
          <p:nvPr>
            <p:ph type="sldNum" sz="quarter" idx="4294967295"/>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it-IT" sz="800" noProof="0" smtClean="0"/>
              <a:pPr rtl="0">
                <a:lnSpc>
                  <a:spcPct val="90000"/>
                </a:lnSpc>
                <a:spcAft>
                  <a:spcPts val="600"/>
                </a:spcAft>
              </a:pPr>
              <a:t>2</a:t>
            </a:fld>
            <a:endParaRPr lang="it-IT" sz="800" noProof="0"/>
          </a:p>
        </p:txBody>
      </p:sp>
      <p:sp>
        <p:nvSpPr>
          <p:cNvPr id="2" name="CasellaDiTesto 1">
            <a:extLst>
              <a:ext uri="{FF2B5EF4-FFF2-40B4-BE49-F238E27FC236}">
                <a16:creationId xmlns:a16="http://schemas.microsoft.com/office/drawing/2014/main" id="{AC9F6063-D6BF-FF9E-B7B7-B3908F34B029}"/>
              </a:ext>
            </a:extLst>
          </p:cNvPr>
          <p:cNvSpPr txBox="1"/>
          <p:nvPr/>
        </p:nvSpPr>
        <p:spPr>
          <a:xfrm>
            <a:off x="513080" y="1775588"/>
            <a:ext cx="5439736" cy="2862322"/>
          </a:xfrm>
          <a:prstGeom prst="rect">
            <a:avLst/>
          </a:prstGeom>
          <a:noFill/>
        </p:spPr>
        <p:txBody>
          <a:bodyPr wrap="square" rtlCol="0">
            <a:spAutoFit/>
          </a:bodyPr>
          <a:lstStyle/>
          <a:p>
            <a:pPr marL="285750" indent="-285750">
              <a:buFont typeface="Arial" panose="020B0604020202020204" pitchFamily="34" charset="0"/>
              <a:buChar char="•"/>
            </a:pPr>
            <a:r>
              <a:rPr lang="it-IT" sz="1800" b="1" dirty="0">
                <a:solidFill>
                  <a:schemeClr val="tx1"/>
                </a:solidFill>
                <a:effectLst/>
                <a:latin typeface="+mj-lt"/>
              </a:rPr>
              <a:t>CliRA</a:t>
            </a:r>
            <a:r>
              <a:rPr lang="it-IT" sz="1800" spc="-30" dirty="0">
                <a:solidFill>
                  <a:schemeClr val="tx1"/>
                </a:solidFill>
                <a:effectLst/>
                <a:latin typeface="+mj-lt"/>
              </a:rPr>
              <a:t> </a:t>
            </a:r>
            <a:r>
              <a:rPr lang="it-IT" sz="1800" dirty="0">
                <a:solidFill>
                  <a:schemeClr val="tx1"/>
                </a:solidFill>
                <a:effectLst/>
                <a:latin typeface="+mj-lt"/>
              </a:rPr>
              <a:t>è</a:t>
            </a:r>
            <a:r>
              <a:rPr lang="it-IT" sz="1800" spc="-40" dirty="0">
                <a:solidFill>
                  <a:schemeClr val="tx1"/>
                </a:solidFill>
                <a:effectLst/>
                <a:latin typeface="+mj-lt"/>
              </a:rPr>
              <a:t> </a:t>
            </a:r>
            <a:r>
              <a:rPr lang="it-IT" sz="1800" dirty="0">
                <a:solidFill>
                  <a:schemeClr val="tx1"/>
                </a:solidFill>
                <a:effectLst/>
                <a:latin typeface="+mj-lt"/>
              </a:rPr>
              <a:t>un</a:t>
            </a:r>
            <a:r>
              <a:rPr lang="it-IT" sz="1800" spc="-20" dirty="0">
                <a:solidFill>
                  <a:schemeClr val="tx1"/>
                </a:solidFill>
                <a:effectLst/>
                <a:latin typeface="+mj-lt"/>
              </a:rPr>
              <a:t> </a:t>
            </a:r>
            <a:r>
              <a:rPr lang="it-IT" sz="1800" dirty="0">
                <a:solidFill>
                  <a:schemeClr val="tx1"/>
                </a:solidFill>
                <a:effectLst/>
                <a:latin typeface="+mj-lt"/>
              </a:rPr>
              <a:t>progetto</a:t>
            </a:r>
            <a:r>
              <a:rPr lang="it-IT" sz="1800" spc="-35" dirty="0">
                <a:solidFill>
                  <a:schemeClr val="tx1"/>
                </a:solidFill>
                <a:effectLst/>
                <a:latin typeface="+mj-lt"/>
              </a:rPr>
              <a:t> </a:t>
            </a:r>
            <a:r>
              <a:rPr lang="it-IT" sz="1800" dirty="0">
                <a:solidFill>
                  <a:schemeClr val="tx1"/>
                </a:solidFill>
                <a:effectLst/>
                <a:latin typeface="+mj-lt"/>
              </a:rPr>
              <a:t>di</a:t>
            </a:r>
            <a:r>
              <a:rPr lang="it-IT" sz="1800" spc="-15" dirty="0">
                <a:solidFill>
                  <a:schemeClr val="tx1"/>
                </a:solidFill>
                <a:effectLst/>
                <a:latin typeface="+mj-lt"/>
              </a:rPr>
              <a:t> </a:t>
            </a:r>
            <a:r>
              <a:rPr lang="it-IT" sz="1800" dirty="0">
                <a:solidFill>
                  <a:schemeClr val="tx1"/>
                </a:solidFill>
                <a:effectLst/>
                <a:latin typeface="+mj-lt"/>
              </a:rPr>
              <a:t>startup</a:t>
            </a:r>
            <a:r>
              <a:rPr lang="it-IT" sz="1800" spc="-15" dirty="0">
                <a:solidFill>
                  <a:schemeClr val="tx1"/>
                </a:solidFill>
                <a:effectLst/>
                <a:latin typeface="+mj-lt"/>
              </a:rPr>
              <a:t> </a:t>
            </a:r>
            <a:r>
              <a:rPr lang="it-IT" sz="1800" dirty="0">
                <a:solidFill>
                  <a:schemeClr val="tx1"/>
                </a:solidFill>
                <a:effectLst/>
                <a:latin typeface="+mj-lt"/>
              </a:rPr>
              <a:t>innovativa</a:t>
            </a:r>
            <a:r>
              <a:rPr lang="it-IT" sz="1800" spc="-20" dirty="0">
                <a:solidFill>
                  <a:schemeClr val="tx1"/>
                </a:solidFill>
                <a:effectLst/>
                <a:latin typeface="+mj-lt"/>
              </a:rPr>
              <a:t> </a:t>
            </a:r>
            <a:r>
              <a:rPr lang="it-IT" sz="1800" dirty="0">
                <a:solidFill>
                  <a:schemeClr val="tx1"/>
                </a:solidFill>
                <a:effectLst/>
                <a:latin typeface="+mj-lt"/>
              </a:rPr>
              <a:t>nato</a:t>
            </a:r>
            <a:r>
              <a:rPr lang="it-IT" sz="1800" spc="-15" dirty="0">
                <a:solidFill>
                  <a:schemeClr val="tx1"/>
                </a:solidFill>
                <a:effectLst/>
                <a:latin typeface="+mj-lt"/>
              </a:rPr>
              <a:t> </a:t>
            </a:r>
            <a:r>
              <a:rPr lang="it-IT" sz="1800" dirty="0">
                <a:solidFill>
                  <a:schemeClr val="tx1"/>
                </a:solidFill>
                <a:effectLst/>
                <a:latin typeface="+mj-lt"/>
              </a:rPr>
              <a:t>al</a:t>
            </a:r>
            <a:r>
              <a:rPr lang="it-IT" sz="1800" spc="-10" dirty="0">
                <a:solidFill>
                  <a:schemeClr val="tx1"/>
                </a:solidFill>
                <a:effectLst/>
                <a:latin typeface="+mj-lt"/>
              </a:rPr>
              <a:t> </a:t>
            </a:r>
            <a:r>
              <a:rPr lang="it-IT" sz="1800" dirty="0">
                <a:solidFill>
                  <a:schemeClr val="tx1"/>
                </a:solidFill>
                <a:effectLst/>
                <a:latin typeface="+mj-lt"/>
              </a:rPr>
              <a:t>Politecnico</a:t>
            </a:r>
            <a:r>
              <a:rPr lang="it-IT" sz="1800" spc="-40" dirty="0">
                <a:solidFill>
                  <a:schemeClr val="tx1"/>
                </a:solidFill>
                <a:effectLst/>
                <a:latin typeface="+mj-lt"/>
              </a:rPr>
              <a:t> </a:t>
            </a:r>
            <a:r>
              <a:rPr lang="it-IT" sz="1800" dirty="0">
                <a:solidFill>
                  <a:schemeClr val="tx1"/>
                </a:solidFill>
                <a:effectLst/>
                <a:latin typeface="+mj-lt"/>
              </a:rPr>
              <a:t>di</a:t>
            </a:r>
            <a:r>
              <a:rPr lang="it-IT" sz="1800" spc="-15" dirty="0">
                <a:solidFill>
                  <a:schemeClr val="tx1"/>
                </a:solidFill>
                <a:effectLst/>
                <a:latin typeface="+mj-lt"/>
              </a:rPr>
              <a:t> </a:t>
            </a:r>
            <a:r>
              <a:rPr lang="it-IT" sz="1800" dirty="0">
                <a:solidFill>
                  <a:schemeClr val="tx1"/>
                </a:solidFill>
                <a:effectLst/>
                <a:latin typeface="+mj-lt"/>
              </a:rPr>
              <a:t>Torino da 3 studenti,</a:t>
            </a:r>
            <a:r>
              <a:rPr lang="it-IT" sz="1800" spc="-10" dirty="0">
                <a:solidFill>
                  <a:schemeClr val="tx1"/>
                </a:solidFill>
                <a:effectLst/>
                <a:latin typeface="+mj-lt"/>
              </a:rPr>
              <a:t> </a:t>
            </a:r>
            <a:r>
              <a:rPr lang="it-IT" sz="1800" dirty="0">
                <a:solidFill>
                  <a:schemeClr val="tx1"/>
                </a:solidFill>
                <a:effectLst/>
                <a:latin typeface="+mj-lt"/>
              </a:rPr>
              <a:t>con</a:t>
            </a:r>
            <a:r>
              <a:rPr lang="it-IT" sz="1800" spc="-15" dirty="0">
                <a:solidFill>
                  <a:schemeClr val="tx1"/>
                </a:solidFill>
                <a:effectLst/>
                <a:latin typeface="+mj-lt"/>
              </a:rPr>
              <a:t> </a:t>
            </a:r>
            <a:r>
              <a:rPr lang="it-IT" sz="1800" dirty="0">
                <a:solidFill>
                  <a:schemeClr val="tx1"/>
                </a:solidFill>
                <a:effectLst/>
                <a:latin typeface="+mj-lt"/>
              </a:rPr>
              <a:t>l’obiettivo</a:t>
            </a:r>
            <a:r>
              <a:rPr lang="it-IT" sz="1800" spc="-40" dirty="0">
                <a:solidFill>
                  <a:schemeClr val="tx1"/>
                </a:solidFill>
                <a:effectLst/>
                <a:latin typeface="+mj-lt"/>
              </a:rPr>
              <a:t> </a:t>
            </a:r>
            <a:r>
              <a:rPr lang="it-IT" sz="1800" dirty="0">
                <a:solidFill>
                  <a:schemeClr val="tx1"/>
                </a:solidFill>
                <a:effectLst/>
                <a:latin typeface="+mj-lt"/>
              </a:rPr>
              <a:t>di</a:t>
            </a:r>
            <a:r>
              <a:rPr lang="it-IT" sz="1800" spc="-15" dirty="0">
                <a:solidFill>
                  <a:schemeClr val="tx1"/>
                </a:solidFill>
                <a:effectLst/>
                <a:latin typeface="+mj-lt"/>
              </a:rPr>
              <a:t> </a:t>
            </a:r>
            <a:r>
              <a:rPr lang="it-IT" sz="1800" dirty="0">
                <a:solidFill>
                  <a:schemeClr val="tx1"/>
                </a:solidFill>
                <a:effectLst/>
                <a:latin typeface="+mj-lt"/>
              </a:rPr>
              <a:t>sfruttare</a:t>
            </a:r>
            <a:r>
              <a:rPr lang="it-IT" sz="1800" spc="-225" dirty="0">
                <a:solidFill>
                  <a:schemeClr val="tx1"/>
                </a:solidFill>
                <a:effectLst/>
                <a:latin typeface="+mj-lt"/>
              </a:rPr>
              <a:t> </a:t>
            </a:r>
            <a:r>
              <a:rPr lang="it-IT" sz="1800" dirty="0">
                <a:solidFill>
                  <a:schemeClr val="tx1"/>
                </a:solidFill>
                <a:effectLst/>
                <a:latin typeface="+mj-lt"/>
              </a:rPr>
              <a:t>le</a:t>
            </a:r>
            <a:r>
              <a:rPr lang="it-IT" sz="1800" spc="5" dirty="0">
                <a:solidFill>
                  <a:schemeClr val="tx1"/>
                </a:solidFill>
                <a:effectLst/>
                <a:latin typeface="+mj-lt"/>
              </a:rPr>
              <a:t> </a:t>
            </a:r>
            <a:r>
              <a:rPr lang="it-IT" sz="1800" dirty="0">
                <a:solidFill>
                  <a:schemeClr val="tx1"/>
                </a:solidFill>
                <a:effectLst/>
                <a:latin typeface="+mj-lt"/>
              </a:rPr>
              <a:t>informazioni</a:t>
            </a:r>
            <a:r>
              <a:rPr lang="it-IT" sz="1800" spc="5" dirty="0">
                <a:solidFill>
                  <a:schemeClr val="tx1"/>
                </a:solidFill>
                <a:effectLst/>
                <a:latin typeface="+mj-lt"/>
              </a:rPr>
              <a:t> </a:t>
            </a:r>
            <a:r>
              <a:rPr lang="it-IT" sz="1800" dirty="0">
                <a:solidFill>
                  <a:schemeClr val="tx1"/>
                </a:solidFill>
                <a:effectLst/>
                <a:latin typeface="+mj-lt"/>
              </a:rPr>
              <a:t>satellitari</a:t>
            </a:r>
            <a:r>
              <a:rPr lang="it-IT" sz="1800" spc="5" dirty="0">
                <a:solidFill>
                  <a:schemeClr val="tx1"/>
                </a:solidFill>
                <a:effectLst/>
                <a:latin typeface="+mj-lt"/>
              </a:rPr>
              <a:t> </a:t>
            </a:r>
            <a:r>
              <a:rPr lang="it-IT" sz="1800" dirty="0">
                <a:solidFill>
                  <a:schemeClr val="tx1"/>
                </a:solidFill>
                <a:effectLst/>
                <a:latin typeface="+mj-lt"/>
              </a:rPr>
              <a:t>nel</a:t>
            </a:r>
            <a:r>
              <a:rPr lang="it-IT" sz="1800" spc="5" dirty="0">
                <a:solidFill>
                  <a:schemeClr val="tx1"/>
                </a:solidFill>
                <a:effectLst/>
                <a:latin typeface="+mj-lt"/>
              </a:rPr>
              <a:t> </a:t>
            </a:r>
            <a:r>
              <a:rPr lang="it-IT" sz="1800" dirty="0">
                <a:solidFill>
                  <a:schemeClr val="tx1"/>
                </a:solidFill>
                <a:effectLst/>
                <a:latin typeface="+mj-lt"/>
              </a:rPr>
              <a:t>campo</a:t>
            </a:r>
            <a:r>
              <a:rPr lang="it-IT" sz="1800" spc="5" dirty="0">
                <a:solidFill>
                  <a:schemeClr val="tx1"/>
                </a:solidFill>
                <a:effectLst/>
                <a:latin typeface="+mj-lt"/>
              </a:rPr>
              <a:t> </a:t>
            </a:r>
            <a:r>
              <a:rPr lang="it-IT" sz="1800" dirty="0">
                <a:solidFill>
                  <a:schemeClr val="tx1"/>
                </a:solidFill>
                <a:effectLst/>
                <a:latin typeface="+mj-lt"/>
              </a:rPr>
              <a:t>degli</a:t>
            </a:r>
            <a:r>
              <a:rPr lang="it-IT" sz="1800" spc="5" dirty="0">
                <a:solidFill>
                  <a:schemeClr val="tx1"/>
                </a:solidFill>
                <a:effectLst/>
                <a:latin typeface="+mj-lt"/>
              </a:rPr>
              <a:t> </a:t>
            </a:r>
            <a:r>
              <a:rPr lang="it-IT" sz="1800" dirty="0">
                <a:solidFill>
                  <a:schemeClr val="tx1"/>
                </a:solidFill>
                <a:effectLst/>
                <a:latin typeface="+mj-lt"/>
              </a:rPr>
              <a:t>investimenti.</a:t>
            </a:r>
          </a:p>
          <a:p>
            <a:pPr marL="285750" indent="-285750">
              <a:buFont typeface="Arial" panose="020B0604020202020204" pitchFamily="34" charset="0"/>
              <a:buChar char="•"/>
            </a:pPr>
            <a:r>
              <a:rPr lang="it-IT" sz="1800" dirty="0">
                <a:solidFill>
                  <a:schemeClr val="tx1"/>
                </a:solidFill>
                <a:effectLst/>
                <a:latin typeface="+mj-lt"/>
              </a:rPr>
              <a:t> La società verrà costituita come S.r.l. residente in Italia.</a:t>
            </a:r>
            <a:endParaRPr lang="it-IT" sz="1800" spc="5" dirty="0">
              <a:solidFill>
                <a:schemeClr val="tx1"/>
              </a:solidFill>
              <a:latin typeface="+mj-lt"/>
            </a:endParaRPr>
          </a:p>
          <a:p>
            <a:pPr marL="285750" indent="-285750">
              <a:buFont typeface="Arial" panose="020B0604020202020204" pitchFamily="34" charset="0"/>
              <a:buChar char="•"/>
            </a:pPr>
            <a:r>
              <a:rPr lang="it-IT" sz="1800" spc="5" dirty="0">
                <a:solidFill>
                  <a:schemeClr val="tx1"/>
                </a:solidFill>
                <a:effectLst/>
                <a:latin typeface="+mj-lt"/>
              </a:rPr>
              <a:t> </a:t>
            </a:r>
            <a:r>
              <a:rPr lang="it-IT" sz="1800" dirty="0">
                <a:solidFill>
                  <a:schemeClr val="tx1"/>
                </a:solidFill>
                <a:effectLst/>
                <a:latin typeface="+mj-lt"/>
              </a:rPr>
              <a:t>La</a:t>
            </a:r>
            <a:r>
              <a:rPr lang="it-IT" sz="1800" spc="5" dirty="0">
                <a:solidFill>
                  <a:schemeClr val="tx1"/>
                </a:solidFill>
                <a:effectLst/>
                <a:latin typeface="+mj-lt"/>
              </a:rPr>
              <a:t> </a:t>
            </a:r>
            <a:r>
              <a:rPr lang="it-IT" sz="1800" dirty="0">
                <a:solidFill>
                  <a:schemeClr val="tx1"/>
                </a:solidFill>
                <a:effectLst/>
                <a:latin typeface="+mj-lt"/>
              </a:rPr>
              <a:t>nostra</a:t>
            </a:r>
            <a:r>
              <a:rPr lang="it-IT" sz="1800" spc="5" dirty="0">
                <a:solidFill>
                  <a:schemeClr val="tx1"/>
                </a:solidFill>
                <a:effectLst/>
                <a:latin typeface="+mj-lt"/>
              </a:rPr>
              <a:t> </a:t>
            </a:r>
            <a:r>
              <a:rPr lang="it-IT" sz="1800" dirty="0">
                <a:solidFill>
                  <a:schemeClr val="tx1"/>
                </a:solidFill>
                <a:effectLst/>
                <a:latin typeface="+mj-lt"/>
              </a:rPr>
              <a:t>visione</a:t>
            </a:r>
            <a:r>
              <a:rPr lang="it-IT" sz="1800" spc="5" dirty="0">
                <a:solidFill>
                  <a:schemeClr val="tx1"/>
                </a:solidFill>
                <a:effectLst/>
                <a:latin typeface="+mj-lt"/>
              </a:rPr>
              <a:t> </a:t>
            </a:r>
            <a:r>
              <a:rPr lang="it-IT" sz="1800" dirty="0">
                <a:solidFill>
                  <a:schemeClr val="tx1"/>
                </a:solidFill>
                <a:effectLst/>
                <a:latin typeface="+mj-lt"/>
              </a:rPr>
              <a:t>è</a:t>
            </a:r>
            <a:r>
              <a:rPr lang="it-IT" sz="1800" spc="5" dirty="0">
                <a:solidFill>
                  <a:schemeClr val="tx1"/>
                </a:solidFill>
                <a:effectLst/>
                <a:latin typeface="+mj-lt"/>
              </a:rPr>
              <a:t> </a:t>
            </a:r>
            <a:r>
              <a:rPr lang="it-IT" sz="1800" dirty="0">
                <a:solidFill>
                  <a:schemeClr val="tx1"/>
                </a:solidFill>
                <a:effectLst/>
                <a:latin typeface="+mj-lt"/>
              </a:rPr>
              <a:t>orientata</a:t>
            </a:r>
            <a:r>
              <a:rPr lang="it-IT" sz="1800" spc="5" dirty="0">
                <a:solidFill>
                  <a:schemeClr val="tx1"/>
                </a:solidFill>
                <a:effectLst/>
                <a:latin typeface="+mj-lt"/>
              </a:rPr>
              <a:t> </a:t>
            </a:r>
            <a:r>
              <a:rPr lang="it-IT" sz="1800" dirty="0">
                <a:solidFill>
                  <a:schemeClr val="tx1"/>
                </a:solidFill>
                <a:effectLst/>
                <a:latin typeface="+mj-lt"/>
              </a:rPr>
              <a:t>alla</a:t>
            </a:r>
            <a:r>
              <a:rPr lang="it-IT" sz="1800" spc="-225" dirty="0">
                <a:solidFill>
                  <a:schemeClr val="tx1"/>
                </a:solidFill>
                <a:effectLst/>
                <a:latin typeface="+mj-lt"/>
              </a:rPr>
              <a:t> </a:t>
            </a:r>
            <a:r>
              <a:rPr lang="it-IT" sz="1800" dirty="0">
                <a:solidFill>
                  <a:schemeClr val="tx1"/>
                </a:solidFill>
                <a:effectLst>
                  <a:outerShdw blurRad="38100" dist="38100" dir="2700000" algn="tl">
                    <a:srgbClr val="000000">
                      <a:alpha val="43137"/>
                    </a:srgbClr>
                  </a:outerShdw>
                </a:effectLst>
                <a:latin typeface="+mj-lt"/>
              </a:rPr>
              <a:t>salvaguardia dei valori economici esposti a rischi climatici</a:t>
            </a:r>
            <a:r>
              <a:rPr lang="it-IT" sz="1800" dirty="0">
                <a:solidFill>
                  <a:schemeClr val="tx1"/>
                </a:solidFill>
                <a:effectLst/>
                <a:latin typeface="+mj-lt"/>
              </a:rPr>
              <a:t>, in particolare per quei settori a cui è</a:t>
            </a:r>
            <a:r>
              <a:rPr lang="it-IT" sz="1800" spc="-225" dirty="0">
                <a:solidFill>
                  <a:schemeClr val="tx1"/>
                </a:solidFill>
                <a:effectLst/>
                <a:latin typeface="+mj-lt"/>
              </a:rPr>
              <a:t> </a:t>
            </a:r>
            <a:r>
              <a:rPr lang="it-IT" sz="1800" dirty="0">
                <a:solidFill>
                  <a:schemeClr val="tx1"/>
                </a:solidFill>
                <a:effectLst/>
                <a:latin typeface="+mj-lt"/>
              </a:rPr>
              <a:t>legata</a:t>
            </a:r>
            <a:r>
              <a:rPr lang="it-IT" sz="1800" spc="-15" dirty="0">
                <a:solidFill>
                  <a:schemeClr val="tx1"/>
                </a:solidFill>
                <a:effectLst/>
                <a:latin typeface="+mj-lt"/>
              </a:rPr>
              <a:t> </a:t>
            </a:r>
            <a:r>
              <a:rPr lang="it-IT" sz="1800" dirty="0">
                <a:solidFill>
                  <a:schemeClr val="tx1"/>
                </a:solidFill>
                <a:effectLst/>
                <a:latin typeface="+mj-lt"/>
              </a:rPr>
              <a:t>la</a:t>
            </a:r>
            <a:r>
              <a:rPr lang="it-IT" sz="1800" spc="10" dirty="0">
                <a:solidFill>
                  <a:schemeClr val="tx1"/>
                </a:solidFill>
                <a:effectLst/>
                <a:latin typeface="+mj-lt"/>
              </a:rPr>
              <a:t> </a:t>
            </a:r>
            <a:r>
              <a:rPr lang="it-IT" sz="1800" dirty="0">
                <a:solidFill>
                  <a:schemeClr val="tx1"/>
                </a:solidFill>
                <a:effectLst/>
                <a:latin typeface="+mj-lt"/>
              </a:rPr>
              <a:t>sussistenza</a:t>
            </a:r>
            <a:r>
              <a:rPr lang="it-IT" sz="1800" spc="10" dirty="0">
                <a:solidFill>
                  <a:schemeClr val="tx1"/>
                </a:solidFill>
                <a:effectLst/>
                <a:latin typeface="+mj-lt"/>
              </a:rPr>
              <a:t> </a:t>
            </a:r>
            <a:r>
              <a:rPr lang="it-IT" sz="1800" dirty="0">
                <a:solidFill>
                  <a:schemeClr val="tx1"/>
                </a:solidFill>
                <a:effectLst/>
                <a:latin typeface="+mj-lt"/>
              </a:rPr>
              <a:t>della</a:t>
            </a:r>
            <a:r>
              <a:rPr lang="it-IT" sz="1800" spc="-15" dirty="0">
                <a:solidFill>
                  <a:schemeClr val="tx1"/>
                </a:solidFill>
                <a:effectLst/>
                <a:latin typeface="+mj-lt"/>
              </a:rPr>
              <a:t> </a:t>
            </a:r>
            <a:r>
              <a:rPr lang="it-IT" sz="1800" dirty="0">
                <a:solidFill>
                  <a:schemeClr val="tx1"/>
                </a:solidFill>
                <a:effectLst/>
                <a:latin typeface="+mj-lt"/>
              </a:rPr>
              <a:t>popolazione</a:t>
            </a:r>
            <a:r>
              <a:rPr lang="it-IT" sz="1800" spc="10" dirty="0">
                <a:solidFill>
                  <a:schemeClr val="tx1"/>
                </a:solidFill>
                <a:effectLst/>
                <a:latin typeface="+mj-lt"/>
              </a:rPr>
              <a:t> </a:t>
            </a:r>
            <a:r>
              <a:rPr lang="it-IT" sz="1800" dirty="0">
                <a:solidFill>
                  <a:schemeClr val="tx1"/>
                </a:solidFill>
                <a:effectLst/>
                <a:latin typeface="+mj-lt"/>
              </a:rPr>
              <a:t>su</a:t>
            </a:r>
            <a:r>
              <a:rPr lang="it-IT" sz="1800" spc="10" dirty="0">
                <a:solidFill>
                  <a:schemeClr val="tx1"/>
                </a:solidFill>
                <a:effectLst/>
                <a:latin typeface="+mj-lt"/>
              </a:rPr>
              <a:t> </a:t>
            </a:r>
            <a:r>
              <a:rPr lang="it-IT" sz="1800" dirty="0">
                <a:solidFill>
                  <a:schemeClr val="tx1"/>
                </a:solidFill>
                <a:effectLst/>
                <a:latin typeface="+mj-lt"/>
              </a:rPr>
              <a:t>larga</a:t>
            </a:r>
            <a:r>
              <a:rPr lang="it-IT" sz="1800" spc="10" dirty="0">
                <a:solidFill>
                  <a:schemeClr val="tx1"/>
                </a:solidFill>
                <a:effectLst/>
                <a:latin typeface="+mj-lt"/>
              </a:rPr>
              <a:t> </a:t>
            </a:r>
            <a:r>
              <a:rPr lang="it-IT" sz="1800" dirty="0">
                <a:solidFill>
                  <a:schemeClr val="tx1"/>
                </a:solidFill>
                <a:effectLst/>
                <a:latin typeface="+mj-lt"/>
              </a:rPr>
              <a:t>scala.</a:t>
            </a:r>
          </a:p>
        </p:txBody>
      </p:sp>
    </p:spTree>
    <p:extLst>
      <p:ext uri="{BB962C8B-B14F-4D97-AF65-F5344CB8AC3E}">
        <p14:creationId xmlns:p14="http://schemas.microsoft.com/office/powerpoint/2010/main" val="4126935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5A4A8458-3468-DB77-B781-76753A72F185}"/>
              </a:ext>
            </a:extLst>
          </p:cNvPr>
          <p:cNvPicPr>
            <a:picLocks noChangeAspect="1"/>
          </p:cNvPicPr>
          <p:nvPr/>
        </p:nvPicPr>
        <p:blipFill>
          <a:blip r:embed="rId2"/>
          <a:stretch>
            <a:fillRect/>
          </a:stretch>
        </p:blipFill>
        <p:spPr>
          <a:xfrm>
            <a:off x="0" y="1219482"/>
            <a:ext cx="12192000" cy="1896942"/>
          </a:xfrm>
          <a:prstGeom prst="rect">
            <a:avLst/>
          </a:prstGeom>
        </p:spPr>
      </p:pic>
      <p:sp>
        <p:nvSpPr>
          <p:cNvPr id="5" name="CasellaDiTesto 4">
            <a:extLst>
              <a:ext uri="{FF2B5EF4-FFF2-40B4-BE49-F238E27FC236}">
                <a16:creationId xmlns:a16="http://schemas.microsoft.com/office/drawing/2014/main" id="{D969A20E-8F8B-5963-EF74-963EB2227A66}"/>
              </a:ext>
            </a:extLst>
          </p:cNvPr>
          <p:cNvSpPr txBox="1"/>
          <p:nvPr/>
        </p:nvSpPr>
        <p:spPr>
          <a:xfrm>
            <a:off x="391886" y="195943"/>
            <a:ext cx="2351314" cy="646331"/>
          </a:xfrm>
          <a:prstGeom prst="rect">
            <a:avLst/>
          </a:prstGeom>
          <a:noFill/>
        </p:spPr>
        <p:txBody>
          <a:bodyPr wrap="square" rtlCol="0">
            <a:spAutoFit/>
          </a:bodyPr>
          <a:lstStyle/>
          <a:p>
            <a:r>
              <a:rPr lang="it-IT" dirty="0"/>
              <a:t>ASSUNZIONI VENDITE E COSTI : </a:t>
            </a:r>
          </a:p>
        </p:txBody>
      </p:sp>
      <p:graphicFrame>
        <p:nvGraphicFramePr>
          <p:cNvPr id="7" name="Tabella 6">
            <a:extLst>
              <a:ext uri="{FF2B5EF4-FFF2-40B4-BE49-F238E27FC236}">
                <a16:creationId xmlns:a16="http://schemas.microsoft.com/office/drawing/2014/main" id="{A97C1337-B784-F3BB-9A79-EF7B5478F476}"/>
              </a:ext>
            </a:extLst>
          </p:cNvPr>
          <p:cNvGraphicFramePr>
            <a:graphicFrameLocks noGrp="1"/>
          </p:cNvGraphicFramePr>
          <p:nvPr>
            <p:extLst>
              <p:ext uri="{D42A27DB-BD31-4B8C-83A1-F6EECF244321}">
                <p14:modId xmlns:p14="http://schemas.microsoft.com/office/powerpoint/2010/main" val="2608318177"/>
              </p:ext>
            </p:extLst>
          </p:nvPr>
        </p:nvGraphicFramePr>
        <p:xfrm>
          <a:off x="1212299" y="3429000"/>
          <a:ext cx="9525000" cy="3143105"/>
        </p:xfrm>
        <a:graphic>
          <a:graphicData uri="http://schemas.openxmlformats.org/drawingml/2006/table">
            <a:tbl>
              <a:tblPr>
                <a:tableStyleId>{5C22544A-7EE6-4342-B048-85BDC9FD1C3A}</a:tableStyleId>
              </a:tblPr>
              <a:tblGrid>
                <a:gridCol w="1790700">
                  <a:extLst>
                    <a:ext uri="{9D8B030D-6E8A-4147-A177-3AD203B41FA5}">
                      <a16:colId xmlns:a16="http://schemas.microsoft.com/office/drawing/2014/main" val="3004825412"/>
                    </a:ext>
                  </a:extLst>
                </a:gridCol>
                <a:gridCol w="1473200">
                  <a:extLst>
                    <a:ext uri="{9D8B030D-6E8A-4147-A177-3AD203B41FA5}">
                      <a16:colId xmlns:a16="http://schemas.microsoft.com/office/drawing/2014/main" val="3920914553"/>
                    </a:ext>
                  </a:extLst>
                </a:gridCol>
                <a:gridCol w="1993900">
                  <a:extLst>
                    <a:ext uri="{9D8B030D-6E8A-4147-A177-3AD203B41FA5}">
                      <a16:colId xmlns:a16="http://schemas.microsoft.com/office/drawing/2014/main" val="4136246105"/>
                    </a:ext>
                  </a:extLst>
                </a:gridCol>
                <a:gridCol w="609600">
                  <a:extLst>
                    <a:ext uri="{9D8B030D-6E8A-4147-A177-3AD203B41FA5}">
                      <a16:colId xmlns:a16="http://schemas.microsoft.com/office/drawing/2014/main" val="3093593516"/>
                    </a:ext>
                  </a:extLst>
                </a:gridCol>
                <a:gridCol w="609600">
                  <a:extLst>
                    <a:ext uri="{9D8B030D-6E8A-4147-A177-3AD203B41FA5}">
                      <a16:colId xmlns:a16="http://schemas.microsoft.com/office/drawing/2014/main" val="1370124066"/>
                    </a:ext>
                  </a:extLst>
                </a:gridCol>
                <a:gridCol w="609600">
                  <a:extLst>
                    <a:ext uri="{9D8B030D-6E8A-4147-A177-3AD203B41FA5}">
                      <a16:colId xmlns:a16="http://schemas.microsoft.com/office/drawing/2014/main" val="77757394"/>
                    </a:ext>
                  </a:extLst>
                </a:gridCol>
                <a:gridCol w="609600">
                  <a:extLst>
                    <a:ext uri="{9D8B030D-6E8A-4147-A177-3AD203B41FA5}">
                      <a16:colId xmlns:a16="http://schemas.microsoft.com/office/drawing/2014/main" val="1022119222"/>
                    </a:ext>
                  </a:extLst>
                </a:gridCol>
                <a:gridCol w="609600">
                  <a:extLst>
                    <a:ext uri="{9D8B030D-6E8A-4147-A177-3AD203B41FA5}">
                      <a16:colId xmlns:a16="http://schemas.microsoft.com/office/drawing/2014/main" val="2998822850"/>
                    </a:ext>
                  </a:extLst>
                </a:gridCol>
                <a:gridCol w="609600">
                  <a:extLst>
                    <a:ext uri="{9D8B030D-6E8A-4147-A177-3AD203B41FA5}">
                      <a16:colId xmlns:a16="http://schemas.microsoft.com/office/drawing/2014/main" val="2738366908"/>
                    </a:ext>
                  </a:extLst>
                </a:gridCol>
                <a:gridCol w="609600">
                  <a:extLst>
                    <a:ext uri="{9D8B030D-6E8A-4147-A177-3AD203B41FA5}">
                      <a16:colId xmlns:a16="http://schemas.microsoft.com/office/drawing/2014/main" val="172868082"/>
                    </a:ext>
                  </a:extLst>
                </a:gridCol>
              </a:tblGrid>
              <a:tr h="182880">
                <a:tc>
                  <a:txBody>
                    <a:bodyPr/>
                    <a:lstStyle/>
                    <a:p>
                      <a:pPr algn="l" fontAlgn="b"/>
                      <a:r>
                        <a:rPr lang="it-IT" sz="1100" u="none" strike="noStrike">
                          <a:effectLst/>
                        </a:rPr>
                        <a:t>PRINCIPALI VOCI DI COSTO:</a:t>
                      </a:r>
                      <a:endParaRPr lang="it-IT" sz="1100" b="1" i="0" u="none" strike="noStrike">
                        <a:solidFill>
                          <a:srgbClr val="FF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47720208"/>
                  </a:ext>
                </a:extLst>
              </a:tr>
              <a:tr h="198120">
                <a:tc>
                  <a:txBody>
                    <a:bodyPr/>
                    <a:lstStyle/>
                    <a:p>
                      <a:pPr algn="l" fontAlgn="b"/>
                      <a:r>
                        <a:rPr lang="it-IT" sz="1100" u="none" strike="noStrike">
                          <a:effectLst/>
                        </a:rPr>
                        <a:t>Spese di cancelleria</a:t>
                      </a:r>
                      <a:endParaRPr lang="it-IT" sz="1100" b="1" i="0" u="none" strike="noStrike">
                        <a:solidFill>
                          <a:srgbClr val="000000"/>
                        </a:solidFill>
                        <a:effectLst/>
                        <a:latin typeface="Calibri" panose="020F0502020204030204" pitchFamily="34" charset="0"/>
                      </a:endParaRPr>
                    </a:p>
                  </a:txBody>
                  <a:tcPr marL="0" marR="0" marT="0" marB="0" anchor="b"/>
                </a:tc>
                <a:tc gridSpan="2">
                  <a:txBody>
                    <a:bodyPr/>
                    <a:lstStyle/>
                    <a:p>
                      <a:pPr algn="ctr" fontAlgn="b"/>
                      <a:r>
                        <a:rPr lang="it-IT" sz="1100" u="none" strike="noStrike">
                          <a:effectLst/>
                        </a:rPr>
                        <a:t>considerando una spesa di 50€ a dipendente</a:t>
                      </a:r>
                      <a:endParaRPr lang="it-IT"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it-IT"/>
                    </a:p>
                  </a:txBody>
                  <a:tcPr/>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90255302"/>
                  </a:ext>
                </a:extLst>
              </a:tr>
              <a:tr h="198120">
                <a:tc>
                  <a:txBody>
                    <a:bodyPr/>
                    <a:lstStyle/>
                    <a:p>
                      <a:pPr algn="l" fontAlgn="b"/>
                      <a:r>
                        <a:rPr lang="it-IT" sz="1200" u="none" strike="noStrike">
                          <a:effectLst/>
                        </a:rPr>
                        <a:t>co-working:</a:t>
                      </a:r>
                      <a:endParaRPr lang="it-IT" sz="1200" b="1" i="0" u="none" strike="noStrike">
                        <a:solidFill>
                          <a:srgbClr val="000000"/>
                        </a:solidFill>
                        <a:effectLst/>
                        <a:latin typeface="Calibri" panose="020F0502020204030204" pitchFamily="34" charset="0"/>
                      </a:endParaRPr>
                    </a:p>
                  </a:txBody>
                  <a:tcPr marL="0" marR="0" marT="0" marB="0" anchor="b"/>
                </a:tc>
                <a:tc gridSpan="2">
                  <a:txBody>
                    <a:bodyPr/>
                    <a:lstStyle/>
                    <a:p>
                      <a:pPr algn="ctr" fontAlgn="b"/>
                      <a:r>
                        <a:rPr lang="it-IT" sz="1100" u="none" strike="noStrike">
                          <a:effectLst/>
                        </a:rPr>
                        <a:t>800 iva esclusa toolbox torino per un ufficio con 8 postazioni</a:t>
                      </a:r>
                      <a:endParaRPr lang="it-IT"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it-IT"/>
                    </a:p>
                  </a:txBody>
                  <a:tcPr/>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84757996"/>
                  </a:ext>
                </a:extLst>
              </a:tr>
              <a:tr h="182880">
                <a:tc>
                  <a:txBody>
                    <a:bodyPr/>
                    <a:lstStyle/>
                    <a:p>
                      <a:pPr algn="l" fontAlgn="b"/>
                      <a:r>
                        <a:rPr lang="it-IT" sz="1100" u="none" strike="noStrike">
                          <a:effectLst/>
                        </a:rPr>
                        <a:t>acquisto macchinari</a:t>
                      </a:r>
                      <a:endParaRPr lang="it-IT" sz="1100" b="1" i="0" u="none" strike="noStrike">
                        <a:solidFill>
                          <a:srgbClr val="000000"/>
                        </a:solidFill>
                        <a:effectLst/>
                        <a:latin typeface="Calibri" panose="020F0502020204030204" pitchFamily="34" charset="0"/>
                      </a:endParaRPr>
                    </a:p>
                  </a:txBody>
                  <a:tcPr marL="0" marR="0" marT="0" marB="0" anchor="b"/>
                </a:tc>
                <a:tc gridSpan="2">
                  <a:txBody>
                    <a:bodyPr/>
                    <a:lstStyle/>
                    <a:p>
                      <a:pPr algn="ctr" fontAlgn="b"/>
                      <a:r>
                        <a:rPr lang="it-IT" sz="1100" u="none" strike="noStrike">
                          <a:effectLst/>
                        </a:rPr>
                        <a:t>prezzo computer medio 1000€</a:t>
                      </a:r>
                      <a:endParaRPr lang="it-IT"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it-IT"/>
                    </a:p>
                  </a:txBody>
                  <a:tcPr/>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74506901"/>
                  </a:ext>
                </a:extLst>
              </a:tr>
              <a:tr h="182880">
                <a:tc>
                  <a:txBody>
                    <a:bodyPr/>
                    <a:lstStyle/>
                    <a:p>
                      <a:pPr algn="l" fontAlgn="b"/>
                      <a:r>
                        <a:rPr lang="it-IT" sz="1100" u="none" strike="noStrike">
                          <a:effectLst/>
                        </a:rPr>
                        <a:t>marketing</a:t>
                      </a:r>
                      <a:endParaRPr lang="it-IT" sz="1100" b="1" i="0" u="none" strike="noStrike">
                        <a:solidFill>
                          <a:srgbClr val="000000"/>
                        </a:solidFill>
                        <a:effectLst/>
                        <a:latin typeface="Calibri" panose="020F0502020204030204" pitchFamily="34" charset="0"/>
                      </a:endParaRPr>
                    </a:p>
                  </a:txBody>
                  <a:tcPr marL="0" marR="0" marT="0" marB="0" anchor="b"/>
                </a:tc>
                <a:tc gridSpan="9">
                  <a:txBody>
                    <a:bodyPr/>
                    <a:lstStyle/>
                    <a:p>
                      <a:pPr algn="ctr" fontAlgn="b"/>
                      <a:r>
                        <a:rPr lang="it-IT" sz="1100" u="none" strike="noStrike">
                          <a:effectLst/>
                        </a:rPr>
                        <a:t>consideriamo il marketing come il 25% dei costi operativi annuali. In generale le startup italiane stimano il marketing in questo modo.</a:t>
                      </a:r>
                      <a:endParaRPr lang="it-IT"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413122106"/>
                  </a:ext>
                </a:extLst>
              </a:tr>
              <a:tr h="182880">
                <a:tc>
                  <a:txBody>
                    <a:bodyPr/>
                    <a:lstStyle/>
                    <a:p>
                      <a:pPr algn="l" fontAlgn="b"/>
                      <a:r>
                        <a:rPr lang="it-IT" sz="1100" u="none" strike="noStrike">
                          <a:effectLst/>
                        </a:rPr>
                        <a:t>cloud</a:t>
                      </a:r>
                      <a:endParaRPr lang="it-IT" sz="1100" b="1" i="0" u="none" strike="noStrike">
                        <a:solidFill>
                          <a:srgbClr val="000000"/>
                        </a:solidFill>
                        <a:effectLst/>
                        <a:latin typeface="Calibri" panose="020F0502020204030204" pitchFamily="34" charset="0"/>
                      </a:endParaRPr>
                    </a:p>
                  </a:txBody>
                  <a:tcPr marL="0" marR="0" marT="0" marB="0" anchor="b"/>
                </a:tc>
                <a:tc gridSpan="2">
                  <a:txBody>
                    <a:bodyPr/>
                    <a:lstStyle/>
                    <a:p>
                      <a:pPr algn="ctr" fontAlgn="b"/>
                      <a:r>
                        <a:rPr lang="it-IT" sz="1100" u="none" strike="noStrike">
                          <a:effectLst/>
                        </a:rPr>
                        <a:t>1 anno 50 terabyte, fino a 100 al 5 anno.</a:t>
                      </a:r>
                      <a:endParaRPr lang="it-IT"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it-IT"/>
                    </a:p>
                  </a:txBody>
                  <a:tcPr/>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45671473"/>
                  </a:ext>
                </a:extLst>
              </a:tr>
              <a:tr h="182880">
                <a:tc>
                  <a:txBody>
                    <a:bodyPr/>
                    <a:lstStyle/>
                    <a:p>
                      <a:pPr algn="l" fontAlgn="b"/>
                      <a:r>
                        <a:rPr lang="it-IT" sz="1100" u="none" strike="noStrike">
                          <a:effectLst/>
                        </a:rPr>
                        <a:t>ammortamento:</a:t>
                      </a:r>
                      <a:endParaRPr lang="it-IT" sz="1100" b="1" i="0" u="none" strike="noStrike">
                        <a:solidFill>
                          <a:srgbClr val="000000"/>
                        </a:solidFill>
                        <a:effectLst/>
                        <a:latin typeface="Calibri" panose="020F0502020204030204" pitchFamily="34" charset="0"/>
                      </a:endParaRPr>
                    </a:p>
                  </a:txBody>
                  <a:tcPr marL="0" marR="0" marT="0" marB="0" anchor="b"/>
                </a:tc>
                <a:tc gridSpan="4">
                  <a:txBody>
                    <a:bodyPr/>
                    <a:lstStyle/>
                    <a:p>
                      <a:pPr algn="l" fontAlgn="b"/>
                      <a:r>
                        <a:rPr lang="it-IT" sz="1100" u="none" strike="noStrike">
                          <a:effectLst/>
                        </a:rPr>
                        <a:t>Immobilizzazioni materiali ammortizzate a quote costanti su vita utile 5 anni </a:t>
                      </a:r>
                      <a:endParaRPr lang="it-IT"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it-IT"/>
                    </a:p>
                  </a:txBody>
                  <a:tcPr/>
                </a:tc>
                <a:tc hMerge="1">
                  <a:txBody>
                    <a:bodyPr/>
                    <a:lstStyle/>
                    <a:p>
                      <a:endParaRPr lang="it-IT"/>
                    </a:p>
                  </a:txBody>
                  <a:tcPr/>
                </a:tc>
                <a:tc hMerge="1">
                  <a:txBody>
                    <a:bodyPr/>
                    <a:lstStyle/>
                    <a:p>
                      <a:endParaRPr lang="it-IT"/>
                    </a:p>
                  </a:txBody>
                  <a:tcPr/>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192360818"/>
                  </a:ext>
                </a:extLst>
              </a:tr>
              <a:tr h="182880">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gridSpan="6">
                  <a:txBody>
                    <a:bodyPr/>
                    <a:lstStyle/>
                    <a:p>
                      <a:pPr algn="l" fontAlgn="b"/>
                      <a:r>
                        <a:rPr lang="it-IT" sz="1100" u="none" strike="noStrike">
                          <a:effectLst/>
                        </a:rPr>
                        <a:t>Immobilizzazioni immateriali vita utile 1 anno, ammortizzate lo stesso anno in cui vengono acquistate. </a:t>
                      </a:r>
                      <a:endParaRPr lang="it-IT"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41036990"/>
                  </a:ext>
                </a:extLst>
              </a:tr>
              <a:tr h="182880">
                <a:tc>
                  <a:txBody>
                    <a:bodyPr/>
                    <a:lstStyle/>
                    <a:p>
                      <a:pPr algn="l" fontAlgn="b"/>
                      <a:r>
                        <a:rPr lang="it-IT" sz="1100" u="none" strike="noStrike">
                          <a:effectLst/>
                        </a:rPr>
                        <a:t>consulenza:</a:t>
                      </a:r>
                      <a:endParaRPr lang="it-IT" sz="1100" b="1" i="0" u="none" strike="noStrike">
                        <a:solidFill>
                          <a:srgbClr val="000000"/>
                        </a:solidFill>
                        <a:effectLst/>
                        <a:latin typeface="Calibri" panose="020F0502020204030204" pitchFamily="34" charset="0"/>
                      </a:endParaRPr>
                    </a:p>
                  </a:txBody>
                  <a:tcPr marL="0" marR="0" marT="0" marB="0" anchor="b"/>
                </a:tc>
                <a:tc gridSpan="2">
                  <a:txBody>
                    <a:bodyPr/>
                    <a:lstStyle/>
                    <a:p>
                      <a:pPr algn="l" fontAlgn="b"/>
                      <a:r>
                        <a:rPr lang="it-IT" sz="1100" u="none" strike="noStrike">
                          <a:effectLst/>
                        </a:rPr>
                        <a:t>Spese per avvocato, commercialista, consulente del lavoro. </a:t>
                      </a:r>
                      <a:endParaRPr lang="it-IT"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it-IT"/>
                    </a:p>
                  </a:txBody>
                  <a:tcPr/>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44619623"/>
                  </a:ext>
                </a:extLst>
              </a:tr>
              <a:tr h="182880">
                <a:tc>
                  <a:txBody>
                    <a:bodyPr/>
                    <a:lstStyle/>
                    <a:p>
                      <a:pPr algn="l" fontAlgn="b"/>
                      <a:r>
                        <a:rPr lang="it-IT" sz="1100" u="none" strike="noStrike">
                          <a:effectLst/>
                        </a:rPr>
                        <a:t>Licenze:</a:t>
                      </a:r>
                      <a:endParaRPr lang="it-IT" sz="1100" b="1" i="0" u="none" strike="noStrike">
                        <a:solidFill>
                          <a:srgbClr val="000000"/>
                        </a:solidFill>
                        <a:effectLst/>
                        <a:latin typeface="Calibri" panose="020F0502020204030204" pitchFamily="34" charset="0"/>
                      </a:endParaRPr>
                    </a:p>
                  </a:txBody>
                  <a:tcPr marL="0" marR="0" marT="0" marB="0" anchor="b"/>
                </a:tc>
                <a:tc gridSpan="9">
                  <a:txBody>
                    <a:bodyPr/>
                    <a:lstStyle/>
                    <a:p>
                      <a:pPr algn="l" fontAlgn="b"/>
                      <a:r>
                        <a:rPr lang="it-IT" sz="1100" u="none" strike="noStrike">
                          <a:effectLst/>
                        </a:rPr>
                        <a:t>Considerando il costo di un pacchetto Office al mese per dipendente, di 18,6€, e dell'acquisto di licenza per software ArcGis di 2000€.</a:t>
                      </a:r>
                      <a:endParaRPr lang="it-IT"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826252469"/>
                  </a:ext>
                </a:extLst>
              </a:tr>
              <a:tr h="186545">
                <a:tc>
                  <a:txBody>
                    <a:bodyPr/>
                    <a:lstStyle/>
                    <a:p>
                      <a:pPr algn="l" fontAlgn="b"/>
                      <a:r>
                        <a:rPr lang="it-IT" sz="1100" u="none" strike="noStrike">
                          <a:effectLst/>
                        </a:rPr>
                        <a:t>Costi di aggiornamento:</a:t>
                      </a:r>
                      <a:endParaRPr lang="it-IT" sz="1100" b="1" i="0" u="none" strike="noStrike">
                        <a:solidFill>
                          <a:srgbClr val="000000"/>
                        </a:solidFill>
                        <a:effectLst/>
                        <a:latin typeface="Calibri" panose="020F0502020204030204" pitchFamily="34" charset="0"/>
                      </a:endParaRPr>
                    </a:p>
                  </a:txBody>
                  <a:tcPr marL="0" marR="0" marT="0" marB="0" anchor="b"/>
                </a:tc>
                <a:tc gridSpan="4">
                  <a:txBody>
                    <a:bodyPr/>
                    <a:lstStyle/>
                    <a:p>
                      <a:pPr algn="l" fontAlgn="b"/>
                      <a:r>
                        <a:rPr lang="it-IT" sz="1100" u="none" strike="noStrike">
                          <a:effectLst/>
                        </a:rPr>
                        <a:t>Costi annui necessari all'aggiornamento di 1 dipendente per le tecnologie GIS.</a:t>
                      </a:r>
                      <a:endParaRPr lang="it-IT"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it-IT"/>
                    </a:p>
                  </a:txBody>
                  <a:tcPr/>
                </a:tc>
                <a:tc hMerge="1">
                  <a:txBody>
                    <a:bodyPr/>
                    <a:lstStyle/>
                    <a:p>
                      <a:endParaRPr lang="it-IT"/>
                    </a:p>
                  </a:txBody>
                  <a:tcPr/>
                </a:tc>
                <a:tc hMerge="1">
                  <a:txBody>
                    <a:bodyPr/>
                    <a:lstStyle/>
                    <a:p>
                      <a:endParaRPr lang="it-IT"/>
                    </a:p>
                  </a:txBody>
                  <a:tcPr/>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11331253"/>
                  </a:ext>
                </a:extLst>
              </a:tr>
              <a:tr h="182880">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62229891"/>
                  </a:ext>
                </a:extLst>
              </a:tr>
              <a:tr h="182880">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31799111"/>
                  </a:ext>
                </a:extLst>
              </a:tr>
              <a:tr h="182880">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75456022"/>
                  </a:ext>
                </a:extLst>
              </a:tr>
              <a:tr h="182880">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98579678"/>
                  </a:ext>
                </a:extLst>
              </a:tr>
              <a:tr h="182880">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7154262"/>
                  </a:ext>
                </a:extLst>
              </a:tr>
              <a:tr h="182880">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it-IT"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40093719"/>
                  </a:ext>
                </a:extLst>
              </a:tr>
            </a:tbl>
          </a:graphicData>
        </a:graphic>
      </p:graphicFrame>
      <p:sp>
        <p:nvSpPr>
          <p:cNvPr id="8" name="CasellaDiTesto 3">
            <a:extLst>
              <a:ext uri="{FF2B5EF4-FFF2-40B4-BE49-F238E27FC236}">
                <a16:creationId xmlns:a16="http://schemas.microsoft.com/office/drawing/2014/main" id="{E2E29225-91AA-C785-C34A-024CC073BF9C}"/>
              </a:ext>
            </a:extLst>
          </p:cNvPr>
          <p:cNvSpPr txBox="1"/>
          <p:nvPr/>
        </p:nvSpPr>
        <p:spPr>
          <a:xfrm>
            <a:off x="9762575" y="8207375"/>
            <a:ext cx="4167187" cy="9525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it-IT" sz="1100"/>
              <a:t>Le imposte sul reddito</a:t>
            </a:r>
            <a:r>
              <a:rPr lang="it-IT" sz="1100" baseline="0"/>
              <a:t> imponibile vengono pagate lo stesso anno in cui maturano.</a:t>
            </a:r>
          </a:p>
          <a:p>
            <a:r>
              <a:rPr lang="it-IT" sz="1100" baseline="0"/>
              <a:t>I debiti verso l'Erario e i debiti Inps vanno pagati l'anno successivo in cui maturano. </a:t>
            </a:r>
            <a:endParaRPr lang="it-IT" sz="1100"/>
          </a:p>
        </p:txBody>
      </p:sp>
    </p:spTree>
    <p:extLst>
      <p:ext uri="{BB962C8B-B14F-4D97-AF65-F5344CB8AC3E}">
        <p14:creationId xmlns:p14="http://schemas.microsoft.com/office/powerpoint/2010/main" val="1723814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969A20E-8F8B-5963-EF74-963EB2227A66}"/>
              </a:ext>
            </a:extLst>
          </p:cNvPr>
          <p:cNvSpPr txBox="1"/>
          <p:nvPr/>
        </p:nvSpPr>
        <p:spPr>
          <a:xfrm>
            <a:off x="391886" y="195943"/>
            <a:ext cx="2351314" cy="373224"/>
          </a:xfrm>
          <a:prstGeom prst="rect">
            <a:avLst/>
          </a:prstGeom>
          <a:noFill/>
        </p:spPr>
        <p:txBody>
          <a:bodyPr wrap="square" rtlCol="0">
            <a:spAutoFit/>
          </a:bodyPr>
          <a:lstStyle/>
          <a:p>
            <a:r>
              <a:rPr lang="it-IT" dirty="0"/>
              <a:t>ASSUNZIONI PREZZO: </a:t>
            </a:r>
          </a:p>
        </p:txBody>
      </p:sp>
      <p:sp>
        <p:nvSpPr>
          <p:cNvPr id="6" name="CasellaDiTesto 2">
            <a:extLst>
              <a:ext uri="{FF2B5EF4-FFF2-40B4-BE49-F238E27FC236}">
                <a16:creationId xmlns:a16="http://schemas.microsoft.com/office/drawing/2014/main" id="{32994D53-4ECE-FF59-F125-6726307E3B3F}"/>
              </a:ext>
            </a:extLst>
          </p:cNvPr>
          <p:cNvSpPr txBox="1"/>
          <p:nvPr/>
        </p:nvSpPr>
        <p:spPr>
          <a:xfrm>
            <a:off x="1567542" y="806941"/>
            <a:ext cx="8490857" cy="560319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it-IT" sz="1400" dirty="0">
                <a:solidFill>
                  <a:schemeClr val="dk1"/>
                </a:solidFill>
                <a:effectLst/>
                <a:latin typeface="+mn-lt"/>
                <a:ea typeface="+mn-ea"/>
                <a:cs typeface="+mn-cs"/>
              </a:rPr>
              <a:t>Il prodotto</a:t>
            </a:r>
            <a:r>
              <a:rPr lang="it-IT" sz="1400" baseline="0" dirty="0">
                <a:solidFill>
                  <a:schemeClr val="dk1"/>
                </a:solidFill>
                <a:effectLst/>
                <a:latin typeface="+mn-lt"/>
                <a:ea typeface="+mn-ea"/>
                <a:cs typeface="+mn-cs"/>
              </a:rPr>
              <a:t> </a:t>
            </a:r>
            <a:r>
              <a:rPr lang="it-IT" sz="1400" dirty="0">
                <a:solidFill>
                  <a:schemeClr val="dk1"/>
                </a:solidFill>
                <a:effectLst/>
                <a:latin typeface="+mn-lt"/>
                <a:ea typeface="+mn-ea"/>
                <a:cs typeface="+mn-cs"/>
              </a:rPr>
              <a:t>prevede un modello di ricavi per </a:t>
            </a:r>
            <a:r>
              <a:rPr lang="it-IT" sz="1400" dirty="0" err="1">
                <a:solidFill>
                  <a:schemeClr val="dk1"/>
                </a:solidFill>
                <a:effectLst/>
                <a:latin typeface="+mn-lt"/>
                <a:ea typeface="+mn-ea"/>
                <a:cs typeface="+mn-cs"/>
              </a:rPr>
              <a:t>CliRA</a:t>
            </a:r>
            <a:r>
              <a:rPr lang="it-IT" sz="1400" dirty="0">
                <a:solidFill>
                  <a:schemeClr val="dk1"/>
                </a:solidFill>
                <a:effectLst/>
                <a:latin typeface="+mn-lt"/>
                <a:ea typeface="+mn-ea"/>
                <a:cs typeface="+mn-cs"/>
              </a:rPr>
              <a:t> </a:t>
            </a:r>
            <a:r>
              <a:rPr lang="it-IT" sz="1400" b="1" dirty="0">
                <a:solidFill>
                  <a:schemeClr val="dk1"/>
                </a:solidFill>
                <a:effectLst/>
                <a:latin typeface="+mn-lt"/>
                <a:ea typeface="+mn-ea"/>
                <a:cs typeface="+mn-cs"/>
              </a:rPr>
              <a:t>condizionato al numero di perizie effettuate da ciascuna assicurazione.</a:t>
            </a:r>
            <a:r>
              <a:rPr lang="it-IT" sz="1400" b="0" baseline="0" dirty="0">
                <a:solidFill>
                  <a:schemeClr val="dk1"/>
                </a:solidFill>
                <a:effectLst/>
                <a:latin typeface="+mn-lt"/>
                <a:ea typeface="+mn-ea"/>
                <a:cs typeface="+mn-cs"/>
              </a:rPr>
              <a:t> </a:t>
            </a:r>
            <a:r>
              <a:rPr lang="it-IT" sz="1400" dirty="0">
                <a:solidFill>
                  <a:schemeClr val="dk1"/>
                </a:solidFill>
                <a:effectLst/>
                <a:latin typeface="+mn-lt"/>
                <a:ea typeface="+mn-ea"/>
                <a:cs typeface="+mn-cs"/>
              </a:rPr>
              <a:t>Ci sarà quindi un prezzo unitario per perizia che formerà poi il prezzo totale per l’assicurazione in base appunto al quantitativo di perizie svolte. </a:t>
            </a:r>
            <a:r>
              <a:rPr lang="it-IT" sz="1400" b="1" dirty="0">
                <a:solidFill>
                  <a:schemeClr val="dk1"/>
                </a:solidFill>
                <a:effectLst/>
                <a:latin typeface="+mn-lt"/>
                <a:ea typeface="+mn-ea"/>
                <a:cs typeface="+mn-cs"/>
              </a:rPr>
              <a:t>L’adesione da parte delle assicurazioni avviene mediamente abbonamento su base annuale.</a:t>
            </a:r>
          </a:p>
          <a:p>
            <a:pPr marL="0" marR="0" lvl="0" indent="0" defTabSz="914400" eaLnBrk="1" fontAlgn="auto" latinLnBrk="0" hangingPunct="1">
              <a:lnSpc>
                <a:spcPct val="100000"/>
              </a:lnSpc>
              <a:spcBef>
                <a:spcPts val="0"/>
              </a:spcBef>
              <a:spcAft>
                <a:spcPts val="0"/>
              </a:spcAft>
              <a:buClrTx/>
              <a:buSzTx/>
              <a:buFontTx/>
              <a:buNone/>
              <a:tabLst/>
              <a:defRPr/>
            </a:pPr>
            <a:r>
              <a:rPr lang="it-IT" sz="1400" dirty="0">
                <a:solidFill>
                  <a:schemeClr val="dk1"/>
                </a:solidFill>
                <a:effectLst/>
                <a:latin typeface="+mn-lt"/>
                <a:ea typeface="+mn-ea"/>
                <a:cs typeface="+mn-cs"/>
              </a:rPr>
              <a:t>Abbiamo calcolato il guadagno netto medio che ogni azienda che ha stipulato una polizza ha portato alle assicurazioni nel 2021;</a:t>
            </a:r>
          </a:p>
          <a:p>
            <a:pPr marL="0" marR="0" lvl="0" indent="0" defTabSz="914400" eaLnBrk="1" fontAlgn="auto" latinLnBrk="0" hangingPunct="1">
              <a:lnSpc>
                <a:spcPct val="100000"/>
              </a:lnSpc>
              <a:spcBef>
                <a:spcPts val="0"/>
              </a:spcBef>
              <a:spcAft>
                <a:spcPts val="0"/>
              </a:spcAft>
              <a:buClrTx/>
              <a:buSzTx/>
              <a:buFontTx/>
              <a:buNone/>
              <a:tabLst/>
              <a:defRPr/>
            </a:pPr>
            <a:r>
              <a:rPr lang="it-IT" sz="1400" dirty="0">
                <a:solidFill>
                  <a:schemeClr val="dk1"/>
                </a:solidFill>
                <a:effectLst/>
                <a:latin typeface="+mn-lt"/>
                <a:ea typeface="+mn-ea"/>
                <a:cs typeface="+mn-cs"/>
              </a:rPr>
              <a:t>Abbiamo stimato il numero di aziende che si assicurerebbero in seguito all’adozione di PARC nelle assicurazioni. Tale stima è stata svolta analizzando il report </a:t>
            </a:r>
            <a:r>
              <a:rPr lang="it-IT" sz="1400" i="1" dirty="0">
                <a:solidFill>
                  <a:schemeClr val="dk1"/>
                </a:solidFill>
                <a:effectLst/>
                <a:latin typeface="+mn-lt"/>
                <a:ea typeface="+mn-ea"/>
                <a:cs typeface="+mn-cs"/>
              </a:rPr>
              <a:t>“Indagine Grandi Assicurati” </a:t>
            </a:r>
            <a:r>
              <a:rPr lang="it-IT" sz="1400" dirty="0">
                <a:solidFill>
                  <a:schemeClr val="dk1"/>
                </a:solidFill>
                <a:effectLst/>
                <a:latin typeface="+mn-lt"/>
                <a:ea typeface="+mn-ea"/>
                <a:cs typeface="+mn-cs"/>
              </a:rPr>
              <a:t>(ISMEA). Il primo anno di vendita, lo </a:t>
            </a:r>
            <a:r>
              <a:rPr lang="it-IT" sz="1400" b="1" dirty="0">
                <a:solidFill>
                  <a:schemeClr val="dk1"/>
                </a:solidFill>
                <a:effectLst/>
                <a:latin typeface="+mn-lt"/>
                <a:ea typeface="+mn-ea"/>
                <a:cs typeface="+mn-cs"/>
              </a:rPr>
              <a:t>0,5% </a:t>
            </a:r>
            <a:r>
              <a:rPr lang="it-IT" sz="1400" dirty="0">
                <a:solidFill>
                  <a:schemeClr val="dk1"/>
                </a:solidFill>
                <a:effectLst/>
                <a:latin typeface="+mn-lt"/>
                <a:ea typeface="+mn-ea"/>
                <a:cs typeface="+mn-cs"/>
              </a:rPr>
              <a:t>di tutte le imprese non assicurate sarà interessato al prodotto offerto e alle problematiche che questo si prefissa di risolvere, in quanto proprio questa percentuale di aziende ha affermato di essere fuoriuscita dal mercato per la mancanza di chiarezza nell’effettuazione delle perizie. Il secondo anno tale percentuale diventa </a:t>
            </a:r>
            <a:r>
              <a:rPr lang="it-IT" sz="1400" b="1" dirty="0">
                <a:solidFill>
                  <a:schemeClr val="dk1"/>
                </a:solidFill>
                <a:effectLst/>
                <a:latin typeface="+mn-lt"/>
                <a:ea typeface="+mn-ea"/>
                <a:cs typeface="+mn-cs"/>
              </a:rPr>
              <a:t>0,8%</a:t>
            </a:r>
            <a:r>
              <a:rPr lang="it-IT" sz="1400" dirty="0">
                <a:solidFill>
                  <a:schemeClr val="dk1"/>
                </a:solidFill>
                <a:effectLst/>
                <a:latin typeface="+mn-lt"/>
                <a:ea typeface="+mn-ea"/>
                <a:cs typeface="+mn-cs"/>
              </a:rPr>
              <a:t> ed il terzo anno di vendita arriva fino all’</a:t>
            </a:r>
            <a:r>
              <a:rPr lang="it-IT" sz="1400" b="1" dirty="0">
                <a:solidFill>
                  <a:schemeClr val="dk1"/>
                </a:solidFill>
                <a:effectLst/>
                <a:latin typeface="+mn-lt"/>
                <a:ea typeface="+mn-ea"/>
                <a:cs typeface="+mn-cs"/>
              </a:rPr>
              <a:t>1,1%</a:t>
            </a:r>
            <a:r>
              <a:rPr lang="it-IT" sz="1400" dirty="0">
                <a:solidFill>
                  <a:schemeClr val="dk1"/>
                </a:solidFill>
                <a:effectLst/>
                <a:latin typeface="+mn-lt"/>
                <a:ea typeface="+mn-ea"/>
                <a:cs typeface="+mn-cs"/>
              </a:rPr>
              <a:t>. Queste ultime percentuali sono giustificate sia dalla crescente reputazione del prodotto che dalle previsioni di crescita del numero delle aziende agricole che si assicureranno grazie anche al pesante piano di incentivi offerto dallo Stato sulle polizze agevolate (</a:t>
            </a:r>
            <a:r>
              <a:rPr lang="it-IT" sz="1400" dirty="0" err="1">
                <a:solidFill>
                  <a:schemeClr val="dk1"/>
                </a:solidFill>
                <a:effectLst/>
                <a:latin typeface="+mn-lt"/>
                <a:ea typeface="+mn-ea"/>
                <a:cs typeface="+mn-cs"/>
              </a:rPr>
              <a:t>Agricat</a:t>
            </a:r>
            <a:r>
              <a:rPr lang="it-IT" sz="1400" dirty="0">
                <a:solidFill>
                  <a:schemeClr val="dk1"/>
                </a:solidFill>
                <a:effectLst/>
                <a:latin typeface="+mn-lt"/>
                <a:ea typeface="+mn-ea"/>
                <a:cs typeface="+mn-cs"/>
              </a:rPr>
              <a:t>). Questa spinta all’ingresso nel mercato assicurativo da parte delle aziende agricole avviene già nei primi due anni di testing. Abbiamo ipotizzato che durante il primo anno di testing il numero di aziende assicurate cresca dell’1% e nel secondo del 1,3%, in quanto i fondi mutualistici sono previsti a partire dal 2023.. (Per dettagli maggiori sulle assunzioni guardare gli spreadsheet). </a:t>
            </a:r>
          </a:p>
          <a:p>
            <a:pPr marL="0" marR="0" lvl="0" indent="0" defTabSz="914400" eaLnBrk="1" fontAlgn="auto" latinLnBrk="0" hangingPunct="1">
              <a:lnSpc>
                <a:spcPct val="100000"/>
              </a:lnSpc>
              <a:spcBef>
                <a:spcPts val="0"/>
              </a:spcBef>
              <a:spcAft>
                <a:spcPts val="0"/>
              </a:spcAft>
              <a:buClrTx/>
              <a:buSzTx/>
              <a:buFontTx/>
              <a:buNone/>
              <a:tabLst/>
              <a:defRPr/>
            </a:pPr>
            <a:r>
              <a:rPr lang="it-IT" sz="1400" dirty="0">
                <a:solidFill>
                  <a:schemeClr val="dk1"/>
                </a:solidFill>
                <a:effectLst/>
                <a:latin typeface="+mn-lt"/>
                <a:ea typeface="+mn-ea"/>
                <a:cs typeface="+mn-cs"/>
              </a:rPr>
              <a:t>Avendo a disposizione il numero di aziende che potrebbero entrare nel mercato abbiamo calcolato il margine che le assicurazioni otterrebbero grazie all’utilizzo di PARC. Di questo </a:t>
            </a:r>
            <a:r>
              <a:rPr lang="it-IT" sz="1400" dirty="0" err="1">
                <a:solidFill>
                  <a:schemeClr val="dk1"/>
                </a:solidFill>
                <a:effectLst/>
                <a:latin typeface="+mn-lt"/>
                <a:ea typeface="+mn-ea"/>
                <a:cs typeface="+mn-cs"/>
              </a:rPr>
              <a:t>Clira</a:t>
            </a:r>
            <a:r>
              <a:rPr lang="it-IT" sz="1400" dirty="0">
                <a:solidFill>
                  <a:schemeClr val="dk1"/>
                </a:solidFill>
                <a:effectLst/>
                <a:latin typeface="+mn-lt"/>
                <a:ea typeface="+mn-ea"/>
                <a:cs typeface="+mn-cs"/>
              </a:rPr>
              <a:t>, trattiene il </a:t>
            </a:r>
            <a:r>
              <a:rPr lang="it-IT" sz="1400" b="1" dirty="0">
                <a:solidFill>
                  <a:schemeClr val="dk1"/>
                </a:solidFill>
                <a:effectLst/>
                <a:latin typeface="+mn-lt"/>
                <a:ea typeface="+mn-ea"/>
                <a:cs typeface="+mn-cs"/>
              </a:rPr>
              <a:t>4%</a:t>
            </a:r>
            <a:r>
              <a:rPr lang="it-IT" sz="1400" dirty="0">
                <a:solidFill>
                  <a:schemeClr val="dk1"/>
                </a:solidFill>
                <a:effectLst/>
                <a:latin typeface="+mn-lt"/>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lang="it-IT" sz="1400" dirty="0">
                <a:solidFill>
                  <a:schemeClr val="dk1"/>
                </a:solidFill>
                <a:effectLst/>
                <a:latin typeface="+mn-lt"/>
                <a:ea typeface="+mn-ea"/>
                <a:cs typeface="+mn-cs"/>
              </a:rPr>
              <a:t>Per calcolare il </a:t>
            </a:r>
            <a:r>
              <a:rPr lang="it-IT" sz="1400" b="1" dirty="0">
                <a:solidFill>
                  <a:schemeClr val="dk1"/>
                </a:solidFill>
                <a:effectLst/>
                <a:latin typeface="+mn-lt"/>
                <a:ea typeface="+mn-ea"/>
                <a:cs typeface="+mn-cs"/>
              </a:rPr>
              <a:t>prezzo unitario perizia</a:t>
            </a:r>
            <a:r>
              <a:rPr lang="it-IT" sz="1400" dirty="0">
                <a:solidFill>
                  <a:schemeClr val="dk1"/>
                </a:solidFill>
                <a:effectLst/>
                <a:latin typeface="+mn-lt"/>
                <a:ea typeface="+mn-ea"/>
                <a:cs typeface="+mn-cs"/>
              </a:rPr>
              <a:t>, abbiamo diviso il nostro ricavo per il numero di perizie totali ipotizzate svolte dai nostri clienti ogni anno.</a:t>
            </a:r>
          </a:p>
          <a:p>
            <a:pPr marL="0" marR="0" lvl="0" indent="0" defTabSz="914400" eaLnBrk="1" fontAlgn="auto" latinLnBrk="0" hangingPunct="1">
              <a:lnSpc>
                <a:spcPct val="100000"/>
              </a:lnSpc>
              <a:spcBef>
                <a:spcPts val="0"/>
              </a:spcBef>
              <a:spcAft>
                <a:spcPts val="0"/>
              </a:spcAft>
              <a:buClrTx/>
              <a:buSzTx/>
              <a:buFontTx/>
              <a:buNone/>
              <a:tabLst/>
              <a:defRPr/>
            </a:pPr>
            <a:endParaRPr lang="it-IT" sz="1400" dirty="0">
              <a:solidFill>
                <a:schemeClr val="dk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it-IT" sz="1400" dirty="0">
                <a:solidFill>
                  <a:schemeClr val="dk1"/>
                </a:solidFill>
                <a:effectLst/>
                <a:latin typeface="+mn-lt"/>
                <a:ea typeface="+mn-ea"/>
                <a:cs typeface="+mn-cs"/>
              </a:rPr>
              <a:t>**Le</a:t>
            </a:r>
            <a:r>
              <a:rPr lang="it-IT" sz="1400" baseline="0" dirty="0">
                <a:solidFill>
                  <a:schemeClr val="dk1"/>
                </a:solidFill>
                <a:effectLst/>
                <a:latin typeface="+mn-lt"/>
                <a:ea typeface="+mn-ea"/>
                <a:cs typeface="+mn-cs"/>
              </a:rPr>
              <a:t> polizze crescono ad un tasso dell'1% annuo, ed essendo mediamente il numero di perizie la metà del numero di polizze, abbiamo stimato che il tasso di crescita delle perizie è pari a l'1,36%.</a:t>
            </a:r>
            <a:endParaRPr lang="it-IT" sz="1400" dirty="0">
              <a:solidFill>
                <a:schemeClr val="dk1"/>
              </a:solidFill>
              <a:effectLst/>
              <a:latin typeface="+mn-lt"/>
              <a:ea typeface="+mn-ea"/>
              <a:cs typeface="+mn-cs"/>
            </a:endParaRPr>
          </a:p>
          <a:p>
            <a:endParaRPr lang="it-IT" sz="1100" dirty="0"/>
          </a:p>
        </p:txBody>
      </p:sp>
    </p:spTree>
    <p:extLst>
      <p:ext uri="{BB962C8B-B14F-4D97-AF65-F5344CB8AC3E}">
        <p14:creationId xmlns:p14="http://schemas.microsoft.com/office/powerpoint/2010/main" val="3801918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1289A84C-FD01-600F-7EA9-E85F0CFC77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1642" y="949124"/>
            <a:ext cx="9263624" cy="5268951"/>
          </a:xfrm>
          <a:prstGeom prst="rect">
            <a:avLst/>
          </a:prstGeom>
          <a:noFill/>
          <a:ln>
            <a:noFill/>
          </a:ln>
        </p:spPr>
      </p:pic>
    </p:spTree>
    <p:extLst>
      <p:ext uri="{BB962C8B-B14F-4D97-AF65-F5344CB8AC3E}">
        <p14:creationId xmlns:p14="http://schemas.microsoft.com/office/powerpoint/2010/main" val="2854236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14172DF-55ED-B525-B52E-E464E06C78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6942" y="456326"/>
            <a:ext cx="9438116" cy="5945347"/>
          </a:xfrm>
          <a:prstGeom prst="rect">
            <a:avLst/>
          </a:prstGeom>
          <a:noFill/>
          <a:ln>
            <a:noFill/>
          </a:ln>
        </p:spPr>
      </p:pic>
    </p:spTree>
    <p:extLst>
      <p:ext uri="{BB962C8B-B14F-4D97-AF65-F5344CB8AC3E}">
        <p14:creationId xmlns:p14="http://schemas.microsoft.com/office/powerpoint/2010/main" val="85057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0D0A43E-16F2-8AFE-DBB4-76B0953A4A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74956"/>
            <a:ext cx="5729467" cy="4689189"/>
          </a:xfrm>
          <a:prstGeom prst="rect">
            <a:avLst/>
          </a:prstGeom>
          <a:noFill/>
          <a:ln>
            <a:noFill/>
          </a:ln>
        </p:spPr>
      </p:pic>
      <p:pic>
        <p:nvPicPr>
          <p:cNvPr id="5" name="Immagine 4">
            <a:extLst>
              <a:ext uri="{FF2B5EF4-FFF2-40B4-BE49-F238E27FC236}">
                <a16:creationId xmlns:a16="http://schemas.microsoft.com/office/drawing/2014/main" id="{CCB60062-648C-6D95-6D3F-578DE1BBC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995" y="4734530"/>
            <a:ext cx="7257326" cy="2123470"/>
          </a:xfrm>
          <a:prstGeom prst="rect">
            <a:avLst/>
          </a:prstGeom>
          <a:noFill/>
          <a:ln>
            <a:noFill/>
          </a:ln>
        </p:spPr>
      </p:pic>
    </p:spTree>
    <p:extLst>
      <p:ext uri="{BB962C8B-B14F-4D97-AF65-F5344CB8AC3E}">
        <p14:creationId xmlns:p14="http://schemas.microsoft.com/office/powerpoint/2010/main" val="188602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E65217CF-11BC-8A91-BF5C-9FDCFDF71B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7773" y="498732"/>
            <a:ext cx="3482619" cy="2930268"/>
          </a:xfrm>
          <a:prstGeom prst="rect">
            <a:avLst/>
          </a:prstGeom>
          <a:noFill/>
          <a:ln>
            <a:noFill/>
          </a:ln>
        </p:spPr>
      </p:pic>
      <p:pic>
        <p:nvPicPr>
          <p:cNvPr id="7" name="Immagine 6">
            <a:extLst>
              <a:ext uri="{FF2B5EF4-FFF2-40B4-BE49-F238E27FC236}">
                <a16:creationId xmlns:a16="http://schemas.microsoft.com/office/drawing/2014/main" id="{268320B9-FB37-E1A3-B103-E92476B046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267" y="498732"/>
            <a:ext cx="3474036" cy="2930268"/>
          </a:xfrm>
          <a:prstGeom prst="rect">
            <a:avLst/>
          </a:prstGeom>
          <a:noFill/>
          <a:ln>
            <a:noFill/>
          </a:ln>
        </p:spPr>
      </p:pic>
      <p:pic>
        <p:nvPicPr>
          <p:cNvPr id="8" name="Immagine 7">
            <a:extLst>
              <a:ext uri="{FF2B5EF4-FFF2-40B4-BE49-F238E27FC236}">
                <a16:creationId xmlns:a16="http://schemas.microsoft.com/office/drawing/2014/main" id="{A5564312-6BD6-1010-0C83-8DCEA0DC529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178" y="498732"/>
            <a:ext cx="3388760" cy="2930268"/>
          </a:xfrm>
          <a:prstGeom prst="rect">
            <a:avLst/>
          </a:prstGeom>
          <a:noFill/>
          <a:ln>
            <a:noFill/>
          </a:ln>
        </p:spPr>
      </p:pic>
      <p:pic>
        <p:nvPicPr>
          <p:cNvPr id="9" name="Immagine 8">
            <a:extLst>
              <a:ext uri="{FF2B5EF4-FFF2-40B4-BE49-F238E27FC236}">
                <a16:creationId xmlns:a16="http://schemas.microsoft.com/office/drawing/2014/main" id="{4FDFE044-5765-2796-AF4B-5EAF9304426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00537" y="3622999"/>
            <a:ext cx="4138012" cy="2947777"/>
          </a:xfrm>
          <a:prstGeom prst="rect">
            <a:avLst/>
          </a:prstGeom>
          <a:noFill/>
          <a:ln>
            <a:noFill/>
          </a:ln>
        </p:spPr>
      </p:pic>
      <p:pic>
        <p:nvPicPr>
          <p:cNvPr id="10" name="Immagine 9">
            <a:extLst>
              <a:ext uri="{FF2B5EF4-FFF2-40B4-BE49-F238E27FC236}">
                <a16:creationId xmlns:a16="http://schemas.microsoft.com/office/drawing/2014/main" id="{73A64CF8-111E-CE25-4F41-8456A4FCC1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13173" y="3622999"/>
            <a:ext cx="4138010" cy="2947776"/>
          </a:xfrm>
          <a:prstGeom prst="rect">
            <a:avLst/>
          </a:prstGeom>
          <a:noFill/>
          <a:ln>
            <a:noFill/>
          </a:ln>
        </p:spPr>
      </p:pic>
    </p:spTree>
    <p:extLst>
      <p:ext uri="{BB962C8B-B14F-4D97-AF65-F5344CB8AC3E}">
        <p14:creationId xmlns:p14="http://schemas.microsoft.com/office/powerpoint/2010/main" val="2729618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F033218-DA4F-655D-82A9-9ABAEDD04DE2}"/>
              </a:ext>
            </a:extLst>
          </p:cNvPr>
          <p:cNvSpPr>
            <a:spLocks noGrp="1"/>
          </p:cNvSpPr>
          <p:nvPr>
            <p:ph type="title"/>
          </p:nvPr>
        </p:nvSpPr>
        <p:spPr>
          <a:xfrm>
            <a:off x="6619198" y="0"/>
            <a:ext cx="5272764" cy="1551573"/>
          </a:xfrm>
        </p:spPr>
        <p:txBody>
          <a:bodyPr anchor="b">
            <a:normAutofit/>
          </a:bodyPr>
          <a:lstStyle/>
          <a:p>
            <a:r>
              <a:rPr lang="en-US" dirty="0"/>
              <a:t>PROBLEMI...</a:t>
            </a:r>
          </a:p>
        </p:txBody>
      </p:sp>
      <p:sp>
        <p:nvSpPr>
          <p:cNvPr id="22" name="Subtitle 3">
            <a:extLst>
              <a:ext uri="{FF2B5EF4-FFF2-40B4-BE49-F238E27FC236}">
                <a16:creationId xmlns:a16="http://schemas.microsoft.com/office/drawing/2014/main" id="{E862B533-FE89-DBA6-815C-84F39DBE94C4}"/>
              </a:ext>
            </a:extLst>
          </p:cNvPr>
          <p:cNvSpPr>
            <a:spLocks noGrp="1"/>
          </p:cNvSpPr>
          <p:nvPr>
            <p:ph idx="1"/>
          </p:nvPr>
        </p:nvSpPr>
        <p:spPr>
          <a:xfrm>
            <a:off x="6506183" y="1769148"/>
            <a:ext cx="5272764" cy="2956964"/>
          </a:xfrm>
        </p:spPr>
        <p:txBody>
          <a:bodyPr>
            <a:noAutofit/>
          </a:bodyPr>
          <a:lstStyle/>
          <a:p>
            <a:pPr marL="457200" indent="-457200">
              <a:buFont typeface="Arial" panose="020B0604020202020204" pitchFamily="34" charset="0"/>
              <a:buChar char="•"/>
            </a:pPr>
            <a:r>
              <a:rPr lang="it-IT" dirty="0">
                <a:latin typeface="+mj-lt"/>
              </a:rPr>
              <a:t>Si può </a:t>
            </a:r>
            <a:r>
              <a:rPr lang="it-IT" i="1" dirty="0">
                <a:solidFill>
                  <a:srgbClr val="FF0000"/>
                </a:solidFill>
                <a:effectLst>
                  <a:outerShdw blurRad="38100" dist="38100" dir="2700000" algn="tl">
                    <a:srgbClr val="000000">
                      <a:alpha val="43137"/>
                    </a:srgbClr>
                  </a:outerShdw>
                </a:effectLst>
                <a:latin typeface="+mj-lt"/>
              </a:rPr>
              <a:t>descrivere un evento estremo</a:t>
            </a:r>
            <a:r>
              <a:rPr lang="it-IT" dirty="0">
                <a:effectLst>
                  <a:outerShdw blurRad="38100" dist="38100" dir="2700000" algn="tl">
                    <a:srgbClr val="000000">
                      <a:alpha val="43137"/>
                    </a:srgbClr>
                  </a:outerShdw>
                </a:effectLst>
                <a:latin typeface="+mj-lt"/>
              </a:rPr>
              <a:t> </a:t>
            </a:r>
            <a:r>
              <a:rPr lang="it-IT" dirty="0">
                <a:latin typeface="+mj-lt"/>
              </a:rPr>
              <a:t>per avere informazioni utili in fase di perizia? L’intensità e la durata dell’evento sono tali da giustificare un risarcimento?</a:t>
            </a:r>
          </a:p>
          <a:p>
            <a:pPr marL="0" indent="0">
              <a:buNone/>
            </a:pPr>
            <a:endParaRPr lang="it-IT" dirty="0">
              <a:latin typeface="+mj-lt"/>
            </a:endParaRPr>
          </a:p>
          <a:p>
            <a:pPr marL="457200" indent="-457200">
              <a:buFont typeface="Arial" panose="020B0604020202020204" pitchFamily="34" charset="0"/>
              <a:buChar char="•"/>
            </a:pPr>
            <a:r>
              <a:rPr lang="it-IT" dirty="0">
                <a:latin typeface="+mj-lt"/>
              </a:rPr>
              <a:t>Si può </a:t>
            </a:r>
            <a:r>
              <a:rPr lang="it-IT" i="1" dirty="0">
                <a:solidFill>
                  <a:srgbClr val="FF0000"/>
                </a:solidFill>
                <a:effectLst>
                  <a:outerShdw blurRad="38100" dist="38100" dir="2700000" algn="tl">
                    <a:srgbClr val="000000">
                      <a:alpha val="43137"/>
                    </a:srgbClr>
                  </a:outerShdw>
                </a:effectLst>
                <a:latin typeface="+mj-lt"/>
              </a:rPr>
              <a:t>quantificare il danno (perdita di resa)</a:t>
            </a:r>
            <a:r>
              <a:rPr lang="it-IT" dirty="0">
                <a:latin typeface="+mj-lt"/>
              </a:rPr>
              <a:t> indotto dalle condizioni meteo-climatiche stagionali, anche in assenza di eventi estremi?</a:t>
            </a:r>
          </a:p>
          <a:p>
            <a:pPr marL="457200" indent="-457200">
              <a:buFont typeface="Arial" panose="020B0604020202020204" pitchFamily="34" charset="0"/>
              <a:buChar char="•"/>
            </a:pPr>
            <a:endParaRPr lang="it-IT" dirty="0"/>
          </a:p>
          <a:p>
            <a:endParaRPr lang="it-IT" dirty="0"/>
          </a:p>
          <a:p>
            <a:endParaRPr lang="it-IT" dirty="0"/>
          </a:p>
          <a:p>
            <a:endParaRPr lang="en-US" dirty="0"/>
          </a:p>
        </p:txBody>
      </p:sp>
      <p:sp>
        <p:nvSpPr>
          <p:cNvPr id="27" name="Slide Number Placeholder 3">
            <a:extLst>
              <a:ext uri="{FF2B5EF4-FFF2-40B4-BE49-F238E27FC236}">
                <a16:creationId xmlns:a16="http://schemas.microsoft.com/office/drawing/2014/main" id="{CBBBA22A-98F2-7C92-08D6-60C0F98BD682}"/>
              </a:ext>
            </a:extLst>
          </p:cNvPr>
          <p:cNvSpPr>
            <a:spLocks noGrp="1"/>
          </p:cNvSpPr>
          <p:nvPr>
            <p:ph type="sldNum" sz="quarter" idx="12"/>
          </p:nvPr>
        </p:nvSpPr>
        <p:spPr>
          <a:xfrm>
            <a:off x="11518900" y="6581978"/>
            <a:ext cx="373062" cy="206104"/>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3DC2DEF-D2FE-4B45-ABA4-9F153FD1C98A}" type="slidenum">
              <a:rPr kumimoji="0" lang="it-IT" sz="1200" b="0" i="0" u="none" strike="noStrike" kern="1200" cap="none" spc="0" normalizeH="0" baseline="0" noProof="0" smtClean="0">
                <a:ln>
                  <a:noFill/>
                </a:ln>
                <a:solidFill>
                  <a:prstClr val="white"/>
                </a:solidFill>
                <a:effectLst/>
                <a:uLnTx/>
                <a:uFillTx/>
                <a:latin typeface="Calibri Ligh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it-IT" sz="1200" b="0" i="0" u="none" strike="noStrike" kern="1200" cap="none" spc="0" normalizeH="0" baseline="0" noProof="0">
              <a:ln>
                <a:noFill/>
              </a:ln>
              <a:solidFill>
                <a:prstClr val="white"/>
              </a:solidFill>
              <a:effectLst/>
              <a:uLnTx/>
              <a:uFillTx/>
              <a:latin typeface="Calibri Light"/>
              <a:ea typeface="+mn-ea"/>
              <a:cs typeface="+mn-cs"/>
            </a:endParaRPr>
          </a:p>
        </p:txBody>
      </p:sp>
      <p:pic>
        <p:nvPicPr>
          <p:cNvPr id="17" name="Picture 15" descr="Punto interrogativo giallo">
            <a:extLst>
              <a:ext uri="{FF2B5EF4-FFF2-40B4-BE49-F238E27FC236}">
                <a16:creationId xmlns:a16="http://schemas.microsoft.com/office/drawing/2014/main" id="{E3ECBCC0-C381-292C-F2A0-DE2795ACC313}"/>
              </a:ext>
            </a:extLst>
          </p:cNvPr>
          <p:cNvPicPr>
            <a:picLocks noChangeAspect="1"/>
          </p:cNvPicPr>
          <p:nvPr/>
        </p:nvPicPr>
        <p:blipFill rotWithShape="1">
          <a:blip r:embed="rId2"/>
          <a:srcRect l="19039" r="19036" b="-2"/>
          <a:stretch/>
        </p:blipFill>
        <p:spPr>
          <a:xfrm>
            <a:off x="1117601" y="1016000"/>
            <a:ext cx="5138058" cy="4978400"/>
          </a:xfrm>
          <a:prstGeom prst="rect">
            <a:avLst/>
          </a:prstGeom>
          <a:noFill/>
        </p:spPr>
      </p:pic>
      <p:sp>
        <p:nvSpPr>
          <p:cNvPr id="4" name="Segnaposto numero diapositiva 3" hidden="1">
            <a:extLst>
              <a:ext uri="{FF2B5EF4-FFF2-40B4-BE49-F238E27FC236}">
                <a16:creationId xmlns:a16="http://schemas.microsoft.com/office/drawing/2014/main" id="{5E5FF5F7-DDB6-F79F-BEF5-7910C57D2C33}"/>
              </a:ext>
            </a:extLst>
          </p:cNvPr>
          <p:cNvSpPr>
            <a:spLocks noGrp="1"/>
          </p:cNvSpPr>
          <p:nvPr>
            <p:ph type="sldNum" sz="quarter" idx="4294967295"/>
          </p:nvPr>
        </p:nvSpPr>
        <p:spPr>
          <a:xfrm>
            <a:off x="11518900" y="6581978"/>
            <a:ext cx="373062" cy="206104"/>
          </a:xfrm>
        </p:spPr>
        <p:txBody>
          <a:bodyPr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03DC2DEF-D2FE-4B45-ABA4-9F153FD1C98A}" type="slidenum">
              <a:rPr kumimoji="0" lang="it-IT" sz="800" b="0" i="0" u="none" strike="noStrike" kern="1200" cap="none" spc="0" normalizeH="0" baseline="0" noProof="0" smtClean="0">
                <a:ln>
                  <a:noFill/>
                </a:ln>
                <a:solidFill>
                  <a:prstClr val="white"/>
                </a:solidFill>
                <a:effectLst/>
                <a:uLnTx/>
                <a:uFillTx/>
                <a:latin typeface="Calibri Light"/>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a:t>
            </a:fld>
            <a:endParaRPr kumimoji="0" lang="it-IT" sz="800" b="0" i="0" u="none" strike="noStrike" kern="1200" cap="none" spc="0" normalizeH="0" baseline="0" noProof="0">
              <a:ln>
                <a:noFill/>
              </a:ln>
              <a:solidFill>
                <a:prstClr val="white"/>
              </a:solidFill>
              <a:effectLst/>
              <a:uLnTx/>
              <a:uFillTx/>
              <a:latin typeface="Calibri Light"/>
              <a:ea typeface="+mn-ea"/>
              <a:cs typeface="+mn-cs"/>
            </a:endParaRPr>
          </a:p>
        </p:txBody>
      </p:sp>
    </p:spTree>
    <p:extLst>
      <p:ext uri="{BB962C8B-B14F-4D97-AF65-F5344CB8AC3E}">
        <p14:creationId xmlns:p14="http://schemas.microsoft.com/office/powerpoint/2010/main" val="620518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C9C4858-D712-BE8A-9BD8-FA38F39E9402}"/>
              </a:ext>
            </a:extLst>
          </p:cNvPr>
          <p:cNvSpPr>
            <a:spLocks noGrp="1"/>
          </p:cNvSpPr>
          <p:nvPr>
            <p:ph type="title"/>
          </p:nvPr>
        </p:nvSpPr>
        <p:spPr>
          <a:xfrm>
            <a:off x="6619198" y="240213"/>
            <a:ext cx="5272764" cy="1551573"/>
          </a:xfrm>
        </p:spPr>
        <p:txBody>
          <a:bodyPr anchor="b">
            <a:normAutofit/>
          </a:bodyPr>
          <a:lstStyle/>
          <a:p>
            <a:r>
              <a:rPr lang="en-US" dirty="0"/>
              <a:t>…ED ESIGENZE</a:t>
            </a:r>
          </a:p>
        </p:txBody>
      </p:sp>
      <p:sp>
        <p:nvSpPr>
          <p:cNvPr id="26" name="Content Placeholder 2">
            <a:extLst>
              <a:ext uri="{FF2B5EF4-FFF2-40B4-BE49-F238E27FC236}">
                <a16:creationId xmlns:a16="http://schemas.microsoft.com/office/drawing/2014/main" id="{6CB3A9C8-B1D1-652D-F34D-96AD232222C3}"/>
              </a:ext>
            </a:extLst>
          </p:cNvPr>
          <p:cNvSpPr>
            <a:spLocks noGrp="1"/>
          </p:cNvSpPr>
          <p:nvPr>
            <p:ph idx="1"/>
          </p:nvPr>
        </p:nvSpPr>
        <p:spPr>
          <a:xfrm>
            <a:off x="6619198" y="1923261"/>
            <a:ext cx="5272764" cy="3676155"/>
          </a:xfrm>
        </p:spPr>
        <p:txBody>
          <a:bodyPr>
            <a:normAutofit/>
          </a:bodyPr>
          <a:lstStyle/>
          <a:p>
            <a:pPr algn="just"/>
            <a:r>
              <a:rPr lang="en-US" dirty="0">
                <a:latin typeface="+mj-lt"/>
              </a:rPr>
              <a:t>Da una </a:t>
            </a:r>
            <a:r>
              <a:rPr lang="en-US" u="sng" dirty="0">
                <a:effectLst>
                  <a:outerShdw blurRad="38100" dist="38100" dir="2700000" algn="tl">
                    <a:srgbClr val="000000">
                      <a:alpha val="43137"/>
                    </a:srgbClr>
                  </a:outerShdw>
                </a:effectLst>
                <a:latin typeface="+mj-lt"/>
              </a:rPr>
              <a:t>ricerca primaria</a:t>
            </a:r>
            <a:r>
              <a:rPr lang="en-US" dirty="0">
                <a:latin typeface="+mj-lt"/>
              </a:rPr>
              <a:t> su scala nazionale tramite interviste ad </a:t>
            </a:r>
            <a:r>
              <a:rPr lang="en-US" u="sng" dirty="0">
                <a:effectLst>
                  <a:outerShdw blurRad="38100" dist="38100" dir="2700000" algn="tl">
                    <a:srgbClr val="000000">
                      <a:alpha val="43137"/>
                    </a:srgbClr>
                  </a:outerShdw>
                </a:effectLst>
                <a:latin typeface="+mj-lt"/>
              </a:rPr>
              <a:t>aziende agricole </a:t>
            </a:r>
            <a:r>
              <a:rPr lang="en-US" dirty="0">
                <a:latin typeface="+mj-lt"/>
              </a:rPr>
              <a:t>è emersa una mancanza di oggettività nel caso di perizie post danno climatico.</a:t>
            </a:r>
          </a:p>
          <a:p>
            <a:pPr algn="just"/>
            <a:r>
              <a:rPr lang="en-US" dirty="0">
                <a:latin typeface="+mj-lt"/>
              </a:rPr>
              <a:t>Da una </a:t>
            </a:r>
            <a:r>
              <a:rPr lang="en-US" u="sng" dirty="0">
                <a:effectLst>
                  <a:outerShdw blurRad="38100" dist="38100" dir="2700000" algn="tl">
                    <a:srgbClr val="000000">
                      <a:alpha val="43137"/>
                    </a:srgbClr>
                  </a:outerShdw>
                </a:effectLst>
                <a:latin typeface="+mj-lt"/>
              </a:rPr>
              <a:t>una seconda fase di ricerca primaria, </a:t>
            </a:r>
            <a:r>
              <a:rPr lang="en-US" dirty="0">
                <a:latin typeface="+mj-lt"/>
              </a:rPr>
              <a:t>tramite interviste ai </a:t>
            </a:r>
            <a:r>
              <a:rPr lang="en-US" u="sng" dirty="0">
                <a:effectLst>
                  <a:outerShdw blurRad="38100" dist="38100" dir="2700000" algn="tl">
                    <a:srgbClr val="000000">
                      <a:alpha val="43137"/>
                    </a:srgbClr>
                  </a:outerShdw>
                </a:effectLst>
                <a:latin typeface="+mj-lt"/>
              </a:rPr>
              <a:t>periti</a:t>
            </a:r>
            <a:r>
              <a:rPr lang="en-US" dirty="0">
                <a:latin typeface="+mj-lt"/>
              </a:rPr>
              <a:t> delle principali assicurazioni italiane, è emersa invece la mancanza di uno strumento tecnologico in grado di supportare adeguatamente lo svolgimento di una perizia. </a:t>
            </a:r>
          </a:p>
        </p:txBody>
      </p:sp>
      <p:sp>
        <p:nvSpPr>
          <p:cNvPr id="4" name="Segnaposto numero diapositiva 3">
            <a:extLst>
              <a:ext uri="{FF2B5EF4-FFF2-40B4-BE49-F238E27FC236}">
                <a16:creationId xmlns:a16="http://schemas.microsoft.com/office/drawing/2014/main" id="{DC1C649E-C480-80B4-FB61-3802014E2EAE}"/>
              </a:ext>
            </a:extLst>
          </p:cNvPr>
          <p:cNvSpPr>
            <a:spLocks noGrp="1"/>
          </p:cNvSpPr>
          <p:nvPr>
            <p:ph type="sldNum" sz="quarter" idx="12"/>
          </p:nvPr>
        </p:nvSpPr>
        <p:spPr>
          <a:xfrm>
            <a:off x="11518900" y="6581978"/>
            <a:ext cx="373062" cy="206104"/>
          </a:xfrm>
        </p:spPr>
        <p:txBody>
          <a:bodyPr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03DC2DEF-D2FE-4B45-ABA4-9F153FD1C98A}" type="slidenum">
              <a:rPr kumimoji="0" lang="it-IT" sz="800" b="0" i="0" u="none" strike="noStrike" kern="1200" cap="none" spc="0" normalizeH="0" baseline="0" noProof="0" smtClean="0">
                <a:ln>
                  <a:noFill/>
                </a:ln>
                <a:solidFill>
                  <a:prstClr val="white"/>
                </a:solidFill>
                <a:effectLst/>
                <a:uLnTx/>
                <a:uFillTx/>
                <a:latin typeface="Calibri Light"/>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a:t>
            </a:fld>
            <a:endParaRPr kumimoji="0" lang="it-IT" sz="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7" name="Segnaposto contenuto 6">
            <a:extLst>
              <a:ext uri="{FF2B5EF4-FFF2-40B4-BE49-F238E27FC236}">
                <a16:creationId xmlns:a16="http://schemas.microsoft.com/office/drawing/2014/main" id="{83E2E27F-7C2D-3AE6-C3F5-DE654DF790A8}"/>
              </a:ext>
            </a:extLst>
          </p:cNvPr>
          <p:cNvPicPr>
            <a:picLocks noGrp="1" noChangeAspect="1"/>
          </p:cNvPicPr>
          <p:nvPr>
            <p:ph type="pic" sz="quarter" idx="13"/>
          </p:nvPr>
        </p:nvPicPr>
        <p:blipFill rotWithShape="1">
          <a:blip r:embed="rId2"/>
          <a:srcRect l="14587" r="33810"/>
          <a:stretch/>
        </p:blipFill>
        <p:spPr>
          <a:xfrm>
            <a:off x="1117601" y="1016000"/>
            <a:ext cx="5138058" cy="4978400"/>
          </a:xfrm>
          <a:noFill/>
        </p:spPr>
      </p:pic>
    </p:spTree>
    <p:extLst>
      <p:ext uri="{BB962C8B-B14F-4D97-AF65-F5344CB8AC3E}">
        <p14:creationId xmlns:p14="http://schemas.microsoft.com/office/powerpoint/2010/main" val="1182816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D97117-DBC5-6FE1-AD5C-78920BA06B10}"/>
              </a:ext>
            </a:extLst>
          </p:cNvPr>
          <p:cNvSpPr>
            <a:spLocks noGrp="1"/>
          </p:cNvSpPr>
          <p:nvPr>
            <p:ph type="title"/>
          </p:nvPr>
        </p:nvSpPr>
        <p:spPr/>
        <p:txBody>
          <a:bodyPr/>
          <a:lstStyle/>
          <a:p>
            <a:r>
              <a:rPr lang="it-IT" dirty="0"/>
              <a:t>VALUE PROPOSITION</a:t>
            </a:r>
          </a:p>
        </p:txBody>
      </p:sp>
      <p:graphicFrame>
        <p:nvGraphicFramePr>
          <p:cNvPr id="6" name="Segnaposto contenuto 5">
            <a:extLst>
              <a:ext uri="{FF2B5EF4-FFF2-40B4-BE49-F238E27FC236}">
                <a16:creationId xmlns:a16="http://schemas.microsoft.com/office/drawing/2014/main" id="{44ECFC46-13B7-3048-57E3-5B01DFD7B39E}"/>
              </a:ext>
            </a:extLst>
          </p:cNvPr>
          <p:cNvGraphicFramePr>
            <a:graphicFrameLocks noGrp="1"/>
          </p:cNvGraphicFramePr>
          <p:nvPr>
            <p:ph idx="1"/>
            <p:extLst>
              <p:ext uri="{D42A27DB-BD31-4B8C-83A1-F6EECF244321}">
                <p14:modId xmlns:p14="http://schemas.microsoft.com/office/powerpoint/2010/main" val="3708143142"/>
              </p:ext>
            </p:extLst>
          </p:nvPr>
        </p:nvGraphicFramePr>
        <p:xfrm>
          <a:off x="1908313" y="1391477"/>
          <a:ext cx="9851666" cy="4953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numero diapositiva 3">
            <a:extLst>
              <a:ext uri="{FF2B5EF4-FFF2-40B4-BE49-F238E27FC236}">
                <a16:creationId xmlns:a16="http://schemas.microsoft.com/office/drawing/2014/main" id="{7B1B5814-3858-9269-764C-D2656977A3D9}"/>
              </a:ext>
            </a:extLst>
          </p:cNvPr>
          <p:cNvSpPr>
            <a:spLocks noGrp="1"/>
          </p:cNvSpPr>
          <p:nvPr>
            <p:ph type="sldNum" sz="quarter" idx="12"/>
          </p:nvPr>
        </p:nvSpPr>
        <p:spPr/>
        <p:txBody>
          <a:bodyPr/>
          <a:lstStyle/>
          <a:p>
            <a:pPr rtl="0"/>
            <a:fld id="{03DC2DEF-D2FE-4B45-ABA4-9F153FD1C98A}" type="slidenum">
              <a:rPr lang="it-IT" noProof="0" smtClean="0"/>
              <a:t>5</a:t>
            </a:fld>
            <a:endParaRPr lang="it-IT" noProof="0"/>
          </a:p>
        </p:txBody>
      </p:sp>
    </p:spTree>
    <p:extLst>
      <p:ext uri="{BB962C8B-B14F-4D97-AF65-F5344CB8AC3E}">
        <p14:creationId xmlns:p14="http://schemas.microsoft.com/office/powerpoint/2010/main" val="341052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960BE07D-CA6A-92BD-5B03-F91B77A48AA7}"/>
              </a:ext>
            </a:extLst>
          </p:cNvPr>
          <p:cNvPicPr>
            <a:picLocks noGrp="1" noRot="1" noChangeAspect="1" noMove="1" noResize="1" noEditPoints="1" noAdjustHandles="1" noChangeArrowheads="1" noChangeShapeType="1" noCrop="1"/>
          </p:cNvPicPr>
          <p:nvPr/>
        </p:nvPicPr>
        <p:blipFill>
          <a:blip r:embed="rId2"/>
          <a:stretch>
            <a:fillRect/>
          </a:stretch>
        </p:blipFill>
        <p:spPr>
          <a:xfrm>
            <a:off x="418072" y="1435435"/>
            <a:ext cx="6675699" cy="3987130"/>
          </a:xfrm>
          <a:prstGeom prst="rect">
            <a:avLst/>
          </a:prstGeom>
        </p:spPr>
      </p:pic>
      <p:pic>
        <p:nvPicPr>
          <p:cNvPr id="20" name="Immagine 19">
            <a:extLst>
              <a:ext uri="{FF2B5EF4-FFF2-40B4-BE49-F238E27FC236}">
                <a16:creationId xmlns:a16="http://schemas.microsoft.com/office/drawing/2014/main" id="{CC7FD8C2-9840-FD7C-D24C-62E68563CBCA}"/>
              </a:ext>
            </a:extLst>
          </p:cNvPr>
          <p:cNvPicPr>
            <a:picLocks noGrp="1" noRot="1" noChangeAspect="1" noMove="1" noResize="1" noEditPoints="1" noAdjustHandles="1" noChangeArrowheads="1" noChangeShapeType="1" noCrop="1"/>
          </p:cNvPicPr>
          <p:nvPr/>
        </p:nvPicPr>
        <p:blipFill rotWithShape="1">
          <a:blip r:embed="rId3"/>
          <a:srcRect l="-3813" t="38995" r="3813" b="-1864"/>
          <a:stretch/>
        </p:blipFill>
        <p:spPr>
          <a:xfrm>
            <a:off x="8306778" y="1167562"/>
            <a:ext cx="4125910" cy="4385224"/>
          </a:xfrm>
          <a:prstGeom prst="rect">
            <a:avLst/>
          </a:prstGeom>
        </p:spPr>
      </p:pic>
      <p:pic>
        <p:nvPicPr>
          <p:cNvPr id="21" name="Immagine 20">
            <a:extLst>
              <a:ext uri="{FF2B5EF4-FFF2-40B4-BE49-F238E27FC236}">
                <a16:creationId xmlns:a16="http://schemas.microsoft.com/office/drawing/2014/main" id="{2BF49404-D469-751E-8242-F4CB9CEF952B}"/>
              </a:ext>
            </a:extLst>
          </p:cNvPr>
          <p:cNvPicPr>
            <a:picLocks noGrp="1" noRot="1" noChangeAspect="1" noMove="1" noResize="1" noEditPoints="1" noAdjustHandles="1" noChangeArrowheads="1" noChangeShapeType="1" noCrop="1"/>
          </p:cNvPicPr>
          <p:nvPr/>
        </p:nvPicPr>
        <p:blipFill>
          <a:blip r:embed="rId4"/>
          <a:stretch>
            <a:fillRect/>
          </a:stretch>
        </p:blipFill>
        <p:spPr>
          <a:xfrm>
            <a:off x="7318545" y="3116313"/>
            <a:ext cx="1066892" cy="487722"/>
          </a:xfrm>
          <a:prstGeom prst="rect">
            <a:avLst/>
          </a:prstGeom>
        </p:spPr>
      </p:pic>
      <p:sp>
        <p:nvSpPr>
          <p:cNvPr id="22" name="CasellaDiTesto 21">
            <a:extLst>
              <a:ext uri="{FF2B5EF4-FFF2-40B4-BE49-F238E27FC236}">
                <a16:creationId xmlns:a16="http://schemas.microsoft.com/office/drawing/2014/main" id="{5421CCD1-5990-FD50-A183-B612C818ACE2}"/>
              </a:ext>
            </a:extLst>
          </p:cNvPr>
          <p:cNvSpPr txBox="1"/>
          <p:nvPr/>
        </p:nvSpPr>
        <p:spPr>
          <a:xfrm>
            <a:off x="1084789" y="151899"/>
            <a:ext cx="7622331" cy="1015663"/>
          </a:xfrm>
          <a:prstGeom prst="rect">
            <a:avLst/>
          </a:prstGeom>
          <a:noFill/>
        </p:spPr>
        <p:txBody>
          <a:bodyPr wrap="square" rtlCol="0">
            <a:spAutoFit/>
          </a:bodyPr>
          <a:lstStyle/>
          <a:p>
            <a:r>
              <a:rPr lang="it-IT" sz="6000" b="1" dirty="0">
                <a:latin typeface="+mj-lt"/>
              </a:rPr>
              <a:t>IL PRODOTTO- </a:t>
            </a:r>
            <a:r>
              <a:rPr lang="it-IT" sz="6000" b="1" dirty="0" err="1">
                <a:latin typeface="+mj-lt"/>
              </a:rPr>
              <a:t>mockup</a:t>
            </a:r>
            <a:endParaRPr lang="it-IT" b="1" dirty="0">
              <a:latin typeface="+mj-lt"/>
            </a:endParaRPr>
          </a:p>
        </p:txBody>
      </p:sp>
    </p:spTree>
    <p:extLst>
      <p:ext uri="{BB962C8B-B14F-4D97-AF65-F5344CB8AC3E}">
        <p14:creationId xmlns:p14="http://schemas.microsoft.com/office/powerpoint/2010/main" val="1485511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F4F3AE0-06B8-84DF-7B45-3C545351BFF7}"/>
              </a:ext>
            </a:extLst>
          </p:cNvPr>
          <p:cNvPicPr>
            <a:picLocks noGrp="1" noRot="1" noChangeAspect="1" noMove="1" noResize="1" noEditPoints="1" noAdjustHandles="1" noChangeArrowheads="1" noChangeShapeType="1" noCrop="1"/>
          </p:cNvPicPr>
          <p:nvPr/>
        </p:nvPicPr>
        <p:blipFill>
          <a:blip r:embed="rId3"/>
          <a:stretch>
            <a:fillRect/>
          </a:stretch>
        </p:blipFill>
        <p:spPr>
          <a:xfrm>
            <a:off x="0" y="1"/>
            <a:ext cx="2658086" cy="3377477"/>
          </a:xfrm>
          <a:prstGeom prst="rect">
            <a:avLst/>
          </a:prstGeom>
        </p:spPr>
      </p:pic>
      <p:pic>
        <p:nvPicPr>
          <p:cNvPr id="11" name="Immagine 10">
            <a:extLst>
              <a:ext uri="{FF2B5EF4-FFF2-40B4-BE49-F238E27FC236}">
                <a16:creationId xmlns:a16="http://schemas.microsoft.com/office/drawing/2014/main" id="{902FBDDE-BE69-AE31-C89F-9412A56AD7AF}"/>
              </a:ext>
            </a:extLst>
          </p:cNvPr>
          <p:cNvPicPr>
            <a:picLocks noGrp="1" noRot="1" noChangeAspect="1" noMove="1" noResize="1" noEditPoints="1" noAdjustHandles="1" noChangeArrowheads="1" noChangeShapeType="1" noCrop="1"/>
          </p:cNvPicPr>
          <p:nvPr/>
        </p:nvPicPr>
        <p:blipFill>
          <a:blip r:embed="rId4"/>
          <a:stretch>
            <a:fillRect/>
          </a:stretch>
        </p:blipFill>
        <p:spPr>
          <a:xfrm>
            <a:off x="2928634" y="0"/>
            <a:ext cx="4584589" cy="3377477"/>
          </a:xfrm>
          <a:prstGeom prst="rect">
            <a:avLst/>
          </a:prstGeom>
        </p:spPr>
      </p:pic>
      <p:pic>
        <p:nvPicPr>
          <p:cNvPr id="12" name="Immagine 11">
            <a:extLst>
              <a:ext uri="{FF2B5EF4-FFF2-40B4-BE49-F238E27FC236}">
                <a16:creationId xmlns:a16="http://schemas.microsoft.com/office/drawing/2014/main" id="{EB876906-8951-75BD-870B-472A2AFE0DEA}"/>
              </a:ext>
            </a:extLst>
          </p:cNvPr>
          <p:cNvPicPr>
            <a:picLocks noGrp="1" noRot="1" noChangeAspect="1" noMove="1" noResize="1" noEditPoints="1" noAdjustHandles="1" noChangeArrowheads="1" noChangeShapeType="1" noCrop="1"/>
          </p:cNvPicPr>
          <p:nvPr/>
        </p:nvPicPr>
        <p:blipFill>
          <a:blip r:embed="rId5"/>
          <a:stretch>
            <a:fillRect/>
          </a:stretch>
        </p:blipFill>
        <p:spPr>
          <a:xfrm>
            <a:off x="121182" y="3432347"/>
            <a:ext cx="5614903" cy="3322608"/>
          </a:xfrm>
          <a:prstGeom prst="rect">
            <a:avLst/>
          </a:prstGeom>
        </p:spPr>
      </p:pic>
    </p:spTree>
    <p:extLst>
      <p:ext uri="{BB962C8B-B14F-4D97-AF65-F5344CB8AC3E}">
        <p14:creationId xmlns:p14="http://schemas.microsoft.com/office/powerpoint/2010/main" val="196070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245052D-244D-5C3F-6996-5B5C36DC9984}"/>
              </a:ext>
            </a:extLst>
          </p:cNvPr>
          <p:cNvSpPr>
            <a:spLocks noGrp="1"/>
          </p:cNvSpPr>
          <p:nvPr>
            <p:ph type="ctrTitle"/>
          </p:nvPr>
        </p:nvSpPr>
        <p:spPr>
          <a:xfrm>
            <a:off x="352039" y="187816"/>
            <a:ext cx="4416424" cy="1640617"/>
          </a:xfrm>
        </p:spPr>
        <p:txBody>
          <a:bodyPr anchor="b">
            <a:normAutofit/>
          </a:bodyPr>
          <a:lstStyle/>
          <a:p>
            <a:r>
              <a:rPr lang="it-IT" dirty="0"/>
              <a:t>PANORAMICA DEL MERCATO</a:t>
            </a:r>
          </a:p>
        </p:txBody>
      </p:sp>
      <p:sp>
        <p:nvSpPr>
          <p:cNvPr id="4" name="Segnaposto numero diapositiva 3" hidden="1">
            <a:extLst>
              <a:ext uri="{FF2B5EF4-FFF2-40B4-BE49-F238E27FC236}">
                <a16:creationId xmlns:a16="http://schemas.microsoft.com/office/drawing/2014/main" id="{10ADAF16-8039-3766-E813-AC9BA6D0F919}"/>
              </a:ext>
            </a:extLst>
          </p:cNvPr>
          <p:cNvSpPr>
            <a:spLocks noGrp="1"/>
          </p:cNvSpPr>
          <p:nvPr>
            <p:ph type="sldNum" sz="quarter" idx="4294967295"/>
          </p:nvPr>
        </p:nvSpPr>
        <p:spPr>
          <a:xfrm>
            <a:off x="11818938" y="6581775"/>
            <a:ext cx="373062" cy="206375"/>
          </a:xfrm>
        </p:spPr>
        <p:txBody>
          <a:bodyPr/>
          <a:lstStyle/>
          <a:p>
            <a:pPr rtl="0">
              <a:spcAft>
                <a:spcPts val="600"/>
              </a:spcAft>
            </a:pPr>
            <a:fld id="{03DC2DEF-D2FE-4B45-ABA4-9F153FD1C98A}" type="slidenum">
              <a:rPr lang="it-IT" noProof="0" smtClean="0"/>
              <a:pPr rtl="0">
                <a:spcAft>
                  <a:spcPts val="600"/>
                </a:spcAft>
              </a:pPr>
              <a:t>8</a:t>
            </a:fld>
            <a:endParaRPr lang="it-IT" noProof="0"/>
          </a:p>
        </p:txBody>
      </p:sp>
      <p:graphicFrame>
        <p:nvGraphicFramePr>
          <p:cNvPr id="8" name="Diagramma 7">
            <a:extLst>
              <a:ext uri="{FF2B5EF4-FFF2-40B4-BE49-F238E27FC236}">
                <a16:creationId xmlns:a16="http://schemas.microsoft.com/office/drawing/2014/main" id="{3CC691E5-BA39-69E9-002F-C36AC7E55CF9}"/>
              </a:ext>
            </a:extLst>
          </p:cNvPr>
          <p:cNvGraphicFramePr>
            <a:graphicFrameLocks noGrp="1" noDrilldown="1" noMove="1" noResize="1"/>
          </p:cNvGraphicFramePr>
          <p:nvPr>
            <p:extLst>
              <p:ext uri="{D42A27DB-BD31-4B8C-83A1-F6EECF244321}">
                <p14:modId xmlns:p14="http://schemas.microsoft.com/office/powerpoint/2010/main" val="3371245117"/>
              </p:ext>
            </p:extLst>
          </p:nvPr>
        </p:nvGraphicFramePr>
        <p:xfrm>
          <a:off x="5471637" y="1545907"/>
          <a:ext cx="6285826" cy="4497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asellaDiTesto 9">
            <a:extLst>
              <a:ext uri="{FF2B5EF4-FFF2-40B4-BE49-F238E27FC236}">
                <a16:creationId xmlns:a16="http://schemas.microsoft.com/office/drawing/2014/main" id="{36366432-6DF2-D18D-2A68-45656DA11ADB}"/>
              </a:ext>
            </a:extLst>
          </p:cNvPr>
          <p:cNvSpPr txBox="1"/>
          <p:nvPr/>
        </p:nvSpPr>
        <p:spPr>
          <a:xfrm>
            <a:off x="10591800" y="1978950"/>
            <a:ext cx="2438400" cy="369332"/>
          </a:xfrm>
          <a:prstGeom prst="rect">
            <a:avLst/>
          </a:prstGeom>
          <a:noFill/>
        </p:spPr>
        <p:txBody>
          <a:bodyPr wrap="square" rtlCol="0">
            <a:spAutoFit/>
          </a:bodyPr>
          <a:lstStyle/>
          <a:p>
            <a:r>
              <a:rPr lang="it-IT" b="1" dirty="0">
                <a:effectLst>
                  <a:outerShdw blurRad="38100" dist="38100" dir="2700000" algn="tl">
                    <a:srgbClr val="000000">
                      <a:alpha val="43137"/>
                    </a:srgbClr>
                  </a:outerShdw>
                </a:effectLst>
              </a:rPr>
              <a:t>Mercato italiano</a:t>
            </a:r>
          </a:p>
        </p:txBody>
      </p:sp>
      <p:sp>
        <p:nvSpPr>
          <p:cNvPr id="11" name="CasellaDiTesto 10">
            <a:extLst>
              <a:ext uri="{FF2B5EF4-FFF2-40B4-BE49-F238E27FC236}">
                <a16:creationId xmlns:a16="http://schemas.microsoft.com/office/drawing/2014/main" id="{814F282F-4E66-698D-F113-2ECAB6739E03}"/>
              </a:ext>
            </a:extLst>
          </p:cNvPr>
          <p:cNvSpPr txBox="1"/>
          <p:nvPr/>
        </p:nvSpPr>
        <p:spPr>
          <a:xfrm>
            <a:off x="11165399" y="3701980"/>
            <a:ext cx="1343426" cy="646331"/>
          </a:xfrm>
          <a:prstGeom prst="rect">
            <a:avLst/>
          </a:prstGeom>
          <a:noFill/>
        </p:spPr>
        <p:txBody>
          <a:bodyPr wrap="square" rtlCol="0">
            <a:spAutoFit/>
          </a:bodyPr>
          <a:lstStyle/>
          <a:p>
            <a:r>
              <a:rPr lang="it-IT" b="1" dirty="0">
                <a:effectLst>
                  <a:outerShdw blurRad="38100" dist="38100" dir="2700000" algn="tl">
                    <a:srgbClr val="000000">
                      <a:alpha val="43137"/>
                    </a:srgbClr>
                  </a:outerShdw>
                </a:effectLst>
              </a:rPr>
              <a:t>Mercato nord Italia</a:t>
            </a:r>
          </a:p>
        </p:txBody>
      </p:sp>
      <p:sp>
        <p:nvSpPr>
          <p:cNvPr id="13" name="CasellaDiTesto 12">
            <a:extLst>
              <a:ext uri="{FF2B5EF4-FFF2-40B4-BE49-F238E27FC236}">
                <a16:creationId xmlns:a16="http://schemas.microsoft.com/office/drawing/2014/main" id="{6FB2556C-42B4-6C0A-06C9-916564D22009}"/>
              </a:ext>
            </a:extLst>
          </p:cNvPr>
          <p:cNvSpPr txBox="1"/>
          <p:nvPr/>
        </p:nvSpPr>
        <p:spPr>
          <a:xfrm>
            <a:off x="10815772" y="5126334"/>
            <a:ext cx="1351280" cy="646331"/>
          </a:xfrm>
          <a:prstGeom prst="rect">
            <a:avLst/>
          </a:prstGeom>
          <a:noFill/>
        </p:spPr>
        <p:txBody>
          <a:bodyPr wrap="square" rtlCol="0">
            <a:spAutoFit/>
          </a:bodyPr>
          <a:lstStyle/>
          <a:p>
            <a:r>
              <a:rPr lang="it-IT" b="1" dirty="0">
                <a:effectLst>
                  <a:outerShdw blurRad="38100" dist="38100" dir="2700000" algn="tl">
                    <a:srgbClr val="000000">
                      <a:alpha val="43137"/>
                    </a:srgbClr>
                  </a:outerShdw>
                </a:effectLst>
              </a:rPr>
              <a:t>Mercato piemontese</a:t>
            </a:r>
          </a:p>
        </p:txBody>
      </p:sp>
      <p:cxnSp>
        <p:nvCxnSpPr>
          <p:cNvPr id="16" name="Connettore diritto 15">
            <a:extLst>
              <a:ext uri="{FF2B5EF4-FFF2-40B4-BE49-F238E27FC236}">
                <a16:creationId xmlns:a16="http://schemas.microsoft.com/office/drawing/2014/main" id="{16E2E0DD-BA0F-2FB4-BC61-B24F423D8D9F}"/>
              </a:ext>
            </a:extLst>
          </p:cNvPr>
          <p:cNvCxnSpPr>
            <a:cxnSpLocks noGrp="1" noRot="1" noMove="1" noResize="1" noEditPoints="1" noAdjustHandles="1" noChangeArrowheads="1" noChangeShapeType="1"/>
          </p:cNvCxnSpPr>
          <p:nvPr/>
        </p:nvCxnSpPr>
        <p:spPr>
          <a:xfrm>
            <a:off x="8308792" y="5447546"/>
            <a:ext cx="2506980" cy="28032"/>
          </a:xfrm>
          <a:prstGeom prst="line">
            <a:avLst/>
          </a:prstGeom>
          <a:ln w="57150">
            <a:solidFill>
              <a:srgbClr val="A2A9C6"/>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8D535A0E-5505-E9DF-FD04-47CD4B3B9568}"/>
              </a:ext>
            </a:extLst>
          </p:cNvPr>
          <p:cNvCxnSpPr>
            <a:cxnSpLocks noGrp="1" noRot="1" noMove="1" noResize="1" noEditPoints="1" noAdjustHandles="1" noChangeArrowheads="1" noChangeShapeType="1"/>
          </p:cNvCxnSpPr>
          <p:nvPr/>
        </p:nvCxnSpPr>
        <p:spPr>
          <a:xfrm>
            <a:off x="9414510" y="4025145"/>
            <a:ext cx="1772920" cy="0"/>
          </a:xfrm>
          <a:prstGeom prst="line">
            <a:avLst/>
          </a:prstGeom>
          <a:ln w="57150">
            <a:solidFill>
              <a:srgbClr val="7281B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AC9A3F4C-BED8-D374-F7C2-DD4805CBB55F}"/>
              </a:ext>
            </a:extLst>
          </p:cNvPr>
          <p:cNvCxnSpPr>
            <a:cxnSpLocks noGrp="1" noRot="1" noMove="1" noResize="1" noEditPoints="1" noAdjustHandles="1" noChangeArrowheads="1" noChangeShapeType="1"/>
          </p:cNvCxnSpPr>
          <p:nvPr/>
        </p:nvCxnSpPr>
        <p:spPr>
          <a:xfrm>
            <a:off x="9705340" y="2163616"/>
            <a:ext cx="978393" cy="0"/>
          </a:xfrm>
          <a:prstGeom prst="line">
            <a:avLst/>
          </a:prstGeom>
          <a:ln w="57150">
            <a:solidFill>
              <a:srgbClr val="495E95"/>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09AD5AD-A97A-25FC-CB53-8B313DF52C17}"/>
              </a:ext>
            </a:extLst>
          </p:cNvPr>
          <p:cNvSpPr txBox="1"/>
          <p:nvPr/>
        </p:nvSpPr>
        <p:spPr>
          <a:xfrm>
            <a:off x="6487108" y="6153289"/>
            <a:ext cx="5557848" cy="646331"/>
          </a:xfrm>
          <a:prstGeom prst="rect">
            <a:avLst/>
          </a:prstGeom>
          <a:noFill/>
        </p:spPr>
        <p:txBody>
          <a:bodyPr wrap="square" rtlCol="0">
            <a:spAutoFit/>
          </a:bodyPr>
          <a:lstStyle/>
          <a:p>
            <a:r>
              <a:rPr lang="it-IT" dirty="0"/>
              <a:t>Cliente target: </a:t>
            </a:r>
            <a:r>
              <a:rPr lang="it-IT" sz="1800" u="sng" dirty="0">
                <a:effectLst/>
                <a:latin typeface="Calibri" panose="020F0502020204030204" pitchFamily="34" charset="0"/>
                <a:ea typeface="Calibri" panose="020F0502020204030204" pitchFamily="34" charset="0"/>
                <a:cs typeface="Times New Roman" panose="02020603050405020304" pitchFamily="18" charset="0"/>
              </a:rPr>
              <a:t>compagnie assicurative </a:t>
            </a:r>
            <a:r>
              <a:rPr lang="it-IT" sz="1800" dirty="0">
                <a:effectLst/>
                <a:latin typeface="Calibri" panose="020F0502020204030204" pitchFamily="34" charset="0"/>
                <a:ea typeface="Calibri" panose="020F0502020204030204" pitchFamily="34" charset="0"/>
                <a:cs typeface="Times New Roman" panose="02020603050405020304" pitchFamily="18" charset="0"/>
              </a:rPr>
              <a:t>che stipulano polizze agricole su rischi meteo-climatici</a:t>
            </a:r>
            <a:endParaRPr lang="it-IT" dirty="0"/>
          </a:p>
        </p:txBody>
      </p:sp>
      <p:graphicFrame>
        <p:nvGraphicFramePr>
          <p:cNvPr id="7" name="Diagramma 6">
            <a:extLst>
              <a:ext uri="{FF2B5EF4-FFF2-40B4-BE49-F238E27FC236}">
                <a16:creationId xmlns:a16="http://schemas.microsoft.com/office/drawing/2014/main" id="{780142F1-ECA0-3B44-78F4-36A9B07DEC9E}"/>
              </a:ext>
            </a:extLst>
          </p:cNvPr>
          <p:cNvGraphicFramePr>
            <a:graphicFrameLocks noGrp="1" noDrilldown="1" noMove="1" noResize="1"/>
          </p:cNvGraphicFramePr>
          <p:nvPr>
            <p:extLst>
              <p:ext uri="{D42A27DB-BD31-4B8C-83A1-F6EECF244321}">
                <p14:modId xmlns:p14="http://schemas.microsoft.com/office/powerpoint/2010/main" val="3196059958"/>
              </p:ext>
            </p:extLst>
          </p:nvPr>
        </p:nvGraphicFramePr>
        <p:xfrm>
          <a:off x="-943549" y="2141773"/>
          <a:ext cx="6385637" cy="33057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uppo 18">
            <a:extLst>
              <a:ext uri="{FF2B5EF4-FFF2-40B4-BE49-F238E27FC236}">
                <a16:creationId xmlns:a16="http://schemas.microsoft.com/office/drawing/2014/main" id="{4462CB7E-069C-ABA2-3714-4C47F928B38E}"/>
              </a:ext>
            </a:extLst>
          </p:cNvPr>
          <p:cNvGrpSpPr/>
          <p:nvPr/>
        </p:nvGrpSpPr>
        <p:grpSpPr>
          <a:xfrm>
            <a:off x="7114780" y="517137"/>
            <a:ext cx="3284069" cy="578125"/>
            <a:chOff x="1002816" y="0"/>
            <a:chExt cx="3284069" cy="578125"/>
          </a:xfrm>
        </p:grpSpPr>
        <p:sp>
          <p:nvSpPr>
            <p:cNvPr id="20" name="Rettangolo con angoli arrotondati 19">
              <a:extLst>
                <a:ext uri="{FF2B5EF4-FFF2-40B4-BE49-F238E27FC236}">
                  <a16:creationId xmlns:a16="http://schemas.microsoft.com/office/drawing/2014/main" id="{D135C27B-A1FA-CF6F-3C6C-E9EB0314D1BF}"/>
                </a:ext>
              </a:extLst>
            </p:cNvPr>
            <p:cNvSpPr/>
            <p:nvPr/>
          </p:nvSpPr>
          <p:spPr>
            <a:xfrm>
              <a:off x="1002816" y="0"/>
              <a:ext cx="3284069" cy="578125"/>
            </a:xfrm>
            <a:prstGeom prst="roundRect">
              <a:avLst>
                <a:gd name="adj" fmla="val 10000"/>
              </a:avLst>
            </a:prstGeom>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sp>
        <p:sp>
          <p:nvSpPr>
            <p:cNvPr id="21" name="CasellaDiTesto 20">
              <a:extLst>
                <a:ext uri="{FF2B5EF4-FFF2-40B4-BE49-F238E27FC236}">
                  <a16:creationId xmlns:a16="http://schemas.microsoft.com/office/drawing/2014/main" id="{F709F7A9-15C7-F14B-8628-03A9BFDB4F52}"/>
                </a:ext>
              </a:extLst>
            </p:cNvPr>
            <p:cNvSpPr txBox="1"/>
            <p:nvPr/>
          </p:nvSpPr>
          <p:spPr>
            <a:xfrm>
              <a:off x="1019749" y="16933"/>
              <a:ext cx="3250203" cy="544259"/>
            </a:xfrm>
            <a:prstGeom prst="roundRect">
              <a:avLst/>
            </a:prstGeom>
            <a:ln>
              <a:solidFill>
                <a:schemeClr val="tx1">
                  <a:lumMod val="75000"/>
                </a:schemeClr>
              </a:solidFill>
            </a:ln>
          </p:spPr>
          <p:style>
            <a:lnRef idx="3">
              <a:schemeClr val="lt1"/>
            </a:lnRef>
            <a:fillRef idx="1">
              <a:schemeClr val="accent2"/>
            </a:fillRef>
            <a:effectRef idx="1">
              <a:schemeClr val="accent2"/>
            </a:effectRef>
            <a:fontRef idx="minor">
              <a:schemeClr val="lt1"/>
            </a:fontRef>
          </p:style>
          <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it-IT" sz="2100" kern="1200" dirty="0"/>
                <a:t>MICRO-ANALISI DI MERCATO</a:t>
              </a:r>
            </a:p>
          </p:txBody>
        </p:sp>
      </p:grpSp>
    </p:spTree>
    <p:extLst>
      <p:ext uri="{BB962C8B-B14F-4D97-AF65-F5344CB8AC3E}">
        <p14:creationId xmlns:p14="http://schemas.microsoft.com/office/powerpoint/2010/main" val="213882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8D9376-D827-905F-099A-0A82D13E30BC}"/>
              </a:ext>
            </a:extLst>
          </p:cNvPr>
          <p:cNvSpPr>
            <a:spLocks noGrp="1"/>
          </p:cNvSpPr>
          <p:nvPr>
            <p:ph type="title"/>
          </p:nvPr>
        </p:nvSpPr>
        <p:spPr>
          <a:xfrm>
            <a:off x="1244600" y="0"/>
            <a:ext cx="9702800" cy="973137"/>
          </a:xfrm>
        </p:spPr>
        <p:txBody>
          <a:bodyPr anchor="ctr">
            <a:normAutofit/>
          </a:bodyPr>
          <a:lstStyle/>
          <a:p>
            <a:r>
              <a:rPr lang="it-IT" dirty="0"/>
              <a:t>Analisi dei competitor</a:t>
            </a:r>
          </a:p>
        </p:txBody>
      </p:sp>
      <p:sp>
        <p:nvSpPr>
          <p:cNvPr id="4" name="Segnaposto numero diapositiva 3">
            <a:extLst>
              <a:ext uri="{FF2B5EF4-FFF2-40B4-BE49-F238E27FC236}">
                <a16:creationId xmlns:a16="http://schemas.microsoft.com/office/drawing/2014/main" id="{9BC66F16-5F27-F760-2587-1FBFC9A9E305}"/>
              </a:ext>
            </a:extLst>
          </p:cNvPr>
          <p:cNvSpPr>
            <a:spLocks noGrp="1"/>
          </p:cNvSpPr>
          <p:nvPr>
            <p:ph type="sldNum" sz="quarter" idx="12"/>
          </p:nvPr>
        </p:nvSpPr>
        <p:spPr>
          <a:xfrm>
            <a:off x="11518900" y="6581978"/>
            <a:ext cx="373062" cy="206104"/>
          </a:xfrm>
        </p:spPr>
        <p:txBody>
          <a:bodyPr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03DC2DEF-D2FE-4B45-ABA4-9F153FD1C98A}" type="slidenum">
              <a:rPr kumimoji="0" lang="it-IT" sz="800" b="0" i="0" u="none" strike="noStrike" kern="1200" cap="none" spc="0" normalizeH="0" baseline="0" noProof="0" smtClean="0">
                <a:ln>
                  <a:noFill/>
                </a:ln>
                <a:solidFill>
                  <a:prstClr val="white"/>
                </a:solidFill>
                <a:effectLst/>
                <a:uLnTx/>
                <a:uFillTx/>
                <a:latin typeface="Calibri Light"/>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9</a:t>
            </a:fld>
            <a:endParaRPr kumimoji="0" lang="it-IT" sz="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17" name="Segnaposto immagine 16">
            <a:extLst>
              <a:ext uri="{FF2B5EF4-FFF2-40B4-BE49-F238E27FC236}">
                <a16:creationId xmlns:a16="http://schemas.microsoft.com/office/drawing/2014/main" id="{CA9C4E35-1E78-AED5-2351-D71244D8EF7E}"/>
              </a:ext>
            </a:extLst>
          </p:cNvPr>
          <p:cNvPicPr>
            <a:picLocks noGrp="1" noChangeAspect="1"/>
          </p:cNvPicPr>
          <p:nvPr>
            <p:ph type="pic" sz="quarter" idx="13"/>
          </p:nvPr>
        </p:nvPicPr>
        <p:blipFill rotWithShape="1">
          <a:blip r:embed="rId2"/>
          <a:srcRect l="5983" r="5983"/>
          <a:stretch/>
        </p:blipFill>
        <p:spPr>
          <a:xfrm>
            <a:off x="9399217" y="2026361"/>
            <a:ext cx="2526943" cy="2066701"/>
          </a:xfrm>
          <a:noFill/>
        </p:spPr>
      </p:pic>
      <p:graphicFrame>
        <p:nvGraphicFramePr>
          <p:cNvPr id="7" name="Tabella 7">
            <a:extLst>
              <a:ext uri="{FF2B5EF4-FFF2-40B4-BE49-F238E27FC236}">
                <a16:creationId xmlns:a16="http://schemas.microsoft.com/office/drawing/2014/main" id="{E21C2A65-3D94-F29B-4490-2A7D0058CE98}"/>
              </a:ext>
            </a:extLst>
          </p:cNvPr>
          <p:cNvGraphicFramePr>
            <a:graphicFrameLocks noGrp="1"/>
          </p:cNvGraphicFramePr>
          <p:nvPr>
            <p:ph idx="1"/>
            <p:extLst>
              <p:ext uri="{D42A27DB-BD31-4B8C-83A1-F6EECF244321}">
                <p14:modId xmlns:p14="http://schemas.microsoft.com/office/powerpoint/2010/main" val="343573749"/>
              </p:ext>
            </p:extLst>
          </p:nvPr>
        </p:nvGraphicFramePr>
        <p:xfrm>
          <a:off x="219027" y="973137"/>
          <a:ext cx="6054553" cy="5767387"/>
        </p:xfrm>
        <a:graphic>
          <a:graphicData uri="http://schemas.openxmlformats.org/drawingml/2006/table">
            <a:tbl>
              <a:tblPr firstRow="1" bandRow="1">
                <a:tableStyleId>{5C22544A-7EE6-4342-B048-85BDC9FD1C3A}</a:tableStyleId>
              </a:tblPr>
              <a:tblGrid>
                <a:gridCol w="2920239">
                  <a:extLst>
                    <a:ext uri="{9D8B030D-6E8A-4147-A177-3AD203B41FA5}">
                      <a16:colId xmlns:a16="http://schemas.microsoft.com/office/drawing/2014/main" val="2127411797"/>
                    </a:ext>
                  </a:extLst>
                </a:gridCol>
                <a:gridCol w="1553812">
                  <a:extLst>
                    <a:ext uri="{9D8B030D-6E8A-4147-A177-3AD203B41FA5}">
                      <a16:colId xmlns:a16="http://schemas.microsoft.com/office/drawing/2014/main" val="3311972575"/>
                    </a:ext>
                  </a:extLst>
                </a:gridCol>
                <a:gridCol w="1580502">
                  <a:extLst>
                    <a:ext uri="{9D8B030D-6E8A-4147-A177-3AD203B41FA5}">
                      <a16:colId xmlns:a16="http://schemas.microsoft.com/office/drawing/2014/main" val="144809787"/>
                    </a:ext>
                  </a:extLst>
                </a:gridCol>
              </a:tblGrid>
              <a:tr h="374375">
                <a:tc>
                  <a:txBody>
                    <a:bodyPr/>
                    <a:lstStyle/>
                    <a:p>
                      <a:r>
                        <a:rPr lang="it-IT" sz="1300" dirty="0"/>
                        <a:t>Features</a:t>
                      </a:r>
                    </a:p>
                  </a:txBody>
                  <a:tcPr marL="64080" marR="64080" marT="32040" marB="32040"/>
                </a:tc>
                <a:tc>
                  <a:txBody>
                    <a:bodyPr/>
                    <a:lstStyle/>
                    <a:p>
                      <a:r>
                        <a:rPr lang="it-IT" sz="1300" dirty="0"/>
                        <a:t>Parc</a:t>
                      </a:r>
                    </a:p>
                  </a:txBody>
                  <a:tcPr marL="64080" marR="64080" marT="32040" marB="32040"/>
                </a:tc>
                <a:tc>
                  <a:txBody>
                    <a:bodyPr/>
                    <a:lstStyle/>
                    <a:p>
                      <a:r>
                        <a:rPr lang="it-IT" sz="1300" dirty="0" err="1"/>
                        <a:t>MeteoTrigger</a:t>
                      </a:r>
                      <a:endParaRPr lang="it-IT" sz="1300" dirty="0"/>
                    </a:p>
                  </a:txBody>
                  <a:tcPr marL="64080" marR="64080" marT="32040" marB="32040"/>
                </a:tc>
                <a:extLst>
                  <a:ext uri="{0D108BD9-81ED-4DB2-BD59-A6C34878D82A}">
                    <a16:rowId xmlns:a16="http://schemas.microsoft.com/office/drawing/2014/main" val="1920290779"/>
                  </a:ext>
                </a:extLst>
              </a:tr>
              <a:tr h="374375">
                <a:tc>
                  <a:txBody>
                    <a:bodyPr/>
                    <a:lstStyle/>
                    <a:p>
                      <a:r>
                        <a:rPr lang="it-IT" sz="1300" dirty="0"/>
                        <a:t>Prezzo </a:t>
                      </a:r>
                    </a:p>
                  </a:txBody>
                  <a:tcPr marL="64080" marR="64080" marT="32040" marB="32040"/>
                </a:tc>
                <a:tc>
                  <a:txBody>
                    <a:bodyPr/>
                    <a:lstStyle/>
                    <a:p>
                      <a:r>
                        <a:rPr lang="it-IT" sz="1300" dirty="0"/>
                        <a:t>2025: 78.639,50€</a:t>
                      </a:r>
                    </a:p>
                    <a:p>
                      <a:r>
                        <a:rPr lang="it-IT" sz="1300" dirty="0"/>
                        <a:t>2026:110.323,19€</a:t>
                      </a:r>
                    </a:p>
                    <a:p>
                      <a:r>
                        <a:rPr lang="it-IT" sz="1300" dirty="0"/>
                        <a:t>2027: 127.329,93€</a:t>
                      </a:r>
                    </a:p>
                  </a:txBody>
                  <a:tcPr marL="64080" marR="64080" marT="32040" marB="32040"/>
                </a:tc>
                <a:tc>
                  <a:txBody>
                    <a:bodyPr/>
                    <a:lstStyle/>
                    <a:p>
                      <a:pPr algn="ctr"/>
                      <a:r>
                        <a:rPr lang="it-IT" sz="1300" dirty="0"/>
                        <a:t>30.000€</a:t>
                      </a:r>
                    </a:p>
                  </a:txBody>
                  <a:tcPr marL="64080" marR="64080" marT="32040" marB="32040"/>
                </a:tc>
                <a:extLst>
                  <a:ext uri="{0D108BD9-81ED-4DB2-BD59-A6C34878D82A}">
                    <a16:rowId xmlns:a16="http://schemas.microsoft.com/office/drawing/2014/main" val="1905270068"/>
                  </a:ext>
                </a:extLst>
              </a:tr>
              <a:tr h="374375">
                <a:tc>
                  <a:txBody>
                    <a:bodyPr/>
                    <a:lstStyle/>
                    <a:p>
                      <a:r>
                        <a:rPr lang="it-IT" sz="1300"/>
                        <a:t>Versatilità </a:t>
                      </a:r>
                    </a:p>
                  </a:txBody>
                  <a:tcPr marL="64080" marR="64080" marT="32040" marB="32040"/>
                </a:tc>
                <a:tc>
                  <a:txBody>
                    <a:bodyPr/>
                    <a:lstStyle/>
                    <a:p>
                      <a:endParaRPr lang="it-IT" sz="1300" dirty="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2803486444"/>
                  </a:ext>
                </a:extLst>
              </a:tr>
              <a:tr h="427379">
                <a:tc>
                  <a:txBody>
                    <a:bodyPr/>
                    <a:lstStyle/>
                    <a:p>
                      <a:r>
                        <a:rPr lang="it-IT" sz="1300" dirty="0"/>
                        <a:t>Precisione </a:t>
                      </a:r>
                    </a:p>
                  </a:txBody>
                  <a:tcPr marL="64080" marR="64080" marT="32040" marB="32040"/>
                </a:tc>
                <a:tc>
                  <a:txBody>
                    <a:bodyPr/>
                    <a:lstStyle/>
                    <a:p>
                      <a:endParaRPr lang="it-IT" sz="1300" dirty="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952558108"/>
                  </a:ext>
                </a:extLst>
              </a:tr>
              <a:tr h="374375">
                <a:tc>
                  <a:txBody>
                    <a:bodyPr/>
                    <a:lstStyle/>
                    <a:p>
                      <a:r>
                        <a:rPr lang="it-IT" sz="1300" dirty="0"/>
                        <a:t>Mappe </a:t>
                      </a:r>
                    </a:p>
                  </a:txBody>
                  <a:tcPr marL="64080" marR="64080" marT="32040" marB="32040"/>
                </a:tc>
                <a:tc>
                  <a:txBody>
                    <a:bodyPr/>
                    <a:lstStyle/>
                    <a:p>
                      <a:endParaRPr lang="it-IT" sz="1300" dirty="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1417801187"/>
                  </a:ext>
                </a:extLst>
              </a:tr>
              <a:tr h="374375">
                <a:tc>
                  <a:txBody>
                    <a:bodyPr/>
                    <a:lstStyle/>
                    <a:p>
                      <a:r>
                        <a:rPr lang="it-IT" sz="1300"/>
                        <a:t>Infografiche </a:t>
                      </a:r>
                    </a:p>
                  </a:txBody>
                  <a:tcPr marL="64080" marR="64080" marT="32040" marB="32040"/>
                </a:tc>
                <a:tc>
                  <a:txBody>
                    <a:bodyPr/>
                    <a:lstStyle/>
                    <a:p>
                      <a:endParaRPr lang="it-IT" sz="1300" dirty="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3397038359"/>
                  </a:ext>
                </a:extLst>
              </a:tr>
              <a:tr h="374375">
                <a:tc>
                  <a:txBody>
                    <a:bodyPr/>
                    <a:lstStyle/>
                    <a:p>
                      <a:r>
                        <a:rPr lang="it-IT" sz="1300"/>
                        <a:t>Indici Numerici </a:t>
                      </a:r>
                    </a:p>
                  </a:txBody>
                  <a:tcPr marL="64080" marR="64080" marT="32040" marB="32040"/>
                </a:tc>
                <a:tc>
                  <a:txBody>
                    <a:bodyPr/>
                    <a:lstStyle/>
                    <a:p>
                      <a:endParaRPr lang="it-IT" sz="1300" dirty="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1513512720"/>
                  </a:ext>
                </a:extLst>
              </a:tr>
              <a:tr h="374375">
                <a:tc>
                  <a:txBody>
                    <a:bodyPr/>
                    <a:lstStyle/>
                    <a:p>
                      <a:r>
                        <a:rPr lang="it-IT" sz="1300" dirty="0"/>
                        <a:t>Indici di salute vegetale </a:t>
                      </a:r>
                    </a:p>
                  </a:txBody>
                  <a:tcPr marL="64080" marR="64080" marT="32040" marB="32040"/>
                </a:tc>
                <a:tc>
                  <a:txBody>
                    <a:bodyPr/>
                    <a:lstStyle/>
                    <a:p>
                      <a:endParaRPr lang="it-IT" sz="1300" dirty="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3261695140"/>
                  </a:ext>
                </a:extLst>
              </a:tr>
              <a:tr h="374375">
                <a:tc>
                  <a:txBody>
                    <a:bodyPr/>
                    <a:lstStyle/>
                    <a:p>
                      <a:r>
                        <a:rPr lang="it-IT" sz="1300"/>
                        <a:t>Descrizione danni fisici </a:t>
                      </a:r>
                    </a:p>
                  </a:txBody>
                  <a:tcPr marL="64080" marR="64080" marT="32040" marB="32040"/>
                </a:tc>
                <a:tc>
                  <a:txBody>
                    <a:bodyPr/>
                    <a:lstStyle/>
                    <a:p>
                      <a:endParaRPr lang="it-IT" sz="1300" dirty="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1231746714"/>
                  </a:ext>
                </a:extLst>
              </a:tr>
              <a:tr h="374375">
                <a:tc>
                  <a:txBody>
                    <a:bodyPr/>
                    <a:lstStyle/>
                    <a:p>
                      <a:r>
                        <a:rPr lang="it-IT" sz="1300"/>
                        <a:t>Monitoraggio dati </a:t>
                      </a:r>
                    </a:p>
                  </a:txBody>
                  <a:tcPr marL="64080" marR="64080" marT="32040" marB="32040"/>
                </a:tc>
                <a:tc>
                  <a:txBody>
                    <a:bodyPr/>
                    <a:lstStyle/>
                    <a:p>
                      <a:endParaRPr lang="it-IT" sz="1300" dirty="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1236807619"/>
                  </a:ext>
                </a:extLst>
              </a:tr>
              <a:tr h="374375">
                <a:tc>
                  <a:txBody>
                    <a:bodyPr/>
                    <a:lstStyle/>
                    <a:p>
                      <a:r>
                        <a:rPr lang="it-IT" sz="1300" dirty="0"/>
                        <a:t>Mappe tematiche di variabili modellate </a:t>
                      </a:r>
                    </a:p>
                  </a:txBody>
                  <a:tcPr marL="64080" marR="64080" marT="32040" marB="32040"/>
                </a:tc>
                <a:tc>
                  <a:txBody>
                    <a:bodyPr/>
                    <a:lstStyle/>
                    <a:p>
                      <a:endParaRPr lang="it-IT" sz="130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2783739042"/>
                  </a:ext>
                </a:extLst>
              </a:tr>
              <a:tr h="517063">
                <a:tc>
                  <a:txBody>
                    <a:bodyPr/>
                    <a:lstStyle/>
                    <a:p>
                      <a:r>
                        <a:rPr lang="it-IT" sz="1300"/>
                        <a:t>Serie stagionali di piogge e temperature </a:t>
                      </a:r>
                    </a:p>
                  </a:txBody>
                  <a:tcPr marL="64080" marR="64080" marT="32040" marB="32040"/>
                </a:tc>
                <a:tc>
                  <a:txBody>
                    <a:bodyPr/>
                    <a:lstStyle/>
                    <a:p>
                      <a:endParaRPr lang="it-IT" sz="1300" dirty="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2537543688"/>
                  </a:ext>
                </a:extLst>
              </a:tr>
              <a:tr h="373711">
                <a:tc>
                  <a:txBody>
                    <a:bodyPr/>
                    <a:lstStyle/>
                    <a:p>
                      <a:r>
                        <a:rPr lang="it-IT" sz="1300"/>
                        <a:t>Monitoraggio eventi irrigui e siccità</a:t>
                      </a:r>
                    </a:p>
                  </a:txBody>
                  <a:tcPr marL="64080" marR="64080" marT="32040" marB="32040"/>
                </a:tc>
                <a:tc>
                  <a:txBody>
                    <a:bodyPr/>
                    <a:lstStyle/>
                    <a:p>
                      <a:endParaRPr lang="it-IT" sz="1300" dirty="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3118697844"/>
                  </a:ext>
                </a:extLst>
              </a:tr>
              <a:tr h="421419">
                <a:tc>
                  <a:txBody>
                    <a:bodyPr/>
                    <a:lstStyle/>
                    <a:p>
                      <a:r>
                        <a:rPr lang="it-IT" sz="1300"/>
                        <a:t>Indice di calo produttivo (stagionale) </a:t>
                      </a:r>
                    </a:p>
                  </a:txBody>
                  <a:tcPr marL="64080" marR="64080" marT="32040" marB="32040"/>
                </a:tc>
                <a:tc>
                  <a:txBody>
                    <a:bodyPr/>
                    <a:lstStyle/>
                    <a:p>
                      <a:endParaRPr lang="it-IT" sz="1300" dirty="0"/>
                    </a:p>
                  </a:txBody>
                  <a:tcPr marL="64080" marR="64080" marT="32040" marB="32040"/>
                </a:tc>
                <a:tc>
                  <a:txBody>
                    <a:bodyPr/>
                    <a:lstStyle/>
                    <a:p>
                      <a:endParaRPr lang="it-IT" sz="1300" dirty="0"/>
                    </a:p>
                  </a:txBody>
                  <a:tcPr marL="64080" marR="64080" marT="32040" marB="32040"/>
                </a:tc>
                <a:extLst>
                  <a:ext uri="{0D108BD9-81ED-4DB2-BD59-A6C34878D82A}">
                    <a16:rowId xmlns:a16="http://schemas.microsoft.com/office/drawing/2014/main" val="2349759708"/>
                  </a:ext>
                </a:extLst>
              </a:tr>
            </a:tbl>
          </a:graphicData>
        </a:graphic>
      </p:graphicFrame>
      <p:sp>
        <p:nvSpPr>
          <p:cNvPr id="25" name="Freccia bidirezionale orizzontale 24">
            <a:extLst>
              <a:ext uri="{FF2B5EF4-FFF2-40B4-BE49-F238E27FC236}">
                <a16:creationId xmlns:a16="http://schemas.microsoft.com/office/drawing/2014/main" id="{BCE24A79-A32D-47EE-7E46-E0FE3D0E66B7}"/>
              </a:ext>
            </a:extLst>
          </p:cNvPr>
          <p:cNvSpPr/>
          <p:nvPr/>
        </p:nvSpPr>
        <p:spPr>
          <a:xfrm>
            <a:off x="5192007" y="4680752"/>
            <a:ext cx="379452" cy="298256"/>
          </a:xfrm>
          <a:prstGeom prst="leftRightArrow">
            <a:avLst>
              <a:gd name="adj1" fmla="val 55765"/>
              <a:gd name="adj2" fmla="val 500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6" name="Freccia in giù 25">
            <a:extLst>
              <a:ext uri="{FF2B5EF4-FFF2-40B4-BE49-F238E27FC236}">
                <a16:creationId xmlns:a16="http://schemas.microsoft.com/office/drawing/2014/main" id="{B88A24CF-0072-54E5-85FF-72325A9C35DE}"/>
              </a:ext>
            </a:extLst>
          </p:cNvPr>
          <p:cNvSpPr/>
          <p:nvPr/>
        </p:nvSpPr>
        <p:spPr>
          <a:xfrm>
            <a:off x="5219931" y="3214567"/>
            <a:ext cx="377773" cy="28316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7" name="Freccia in su 26">
            <a:extLst>
              <a:ext uri="{FF2B5EF4-FFF2-40B4-BE49-F238E27FC236}">
                <a16:creationId xmlns:a16="http://schemas.microsoft.com/office/drawing/2014/main" id="{915DEB8B-5FD6-0CE9-9143-A798E06DE945}"/>
              </a:ext>
            </a:extLst>
          </p:cNvPr>
          <p:cNvSpPr/>
          <p:nvPr/>
        </p:nvSpPr>
        <p:spPr>
          <a:xfrm>
            <a:off x="3727050" y="3924631"/>
            <a:ext cx="418299" cy="28491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8" name="Freccia in giù 27">
            <a:extLst>
              <a:ext uri="{FF2B5EF4-FFF2-40B4-BE49-F238E27FC236}">
                <a16:creationId xmlns:a16="http://schemas.microsoft.com/office/drawing/2014/main" id="{FAE6EF36-35C3-C69A-092E-1E47C2071E95}"/>
              </a:ext>
            </a:extLst>
          </p:cNvPr>
          <p:cNvSpPr/>
          <p:nvPr/>
        </p:nvSpPr>
        <p:spPr>
          <a:xfrm>
            <a:off x="5219930" y="2451671"/>
            <a:ext cx="377773" cy="28316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9" name="Freccia in su 28">
            <a:extLst>
              <a:ext uri="{FF2B5EF4-FFF2-40B4-BE49-F238E27FC236}">
                <a16:creationId xmlns:a16="http://schemas.microsoft.com/office/drawing/2014/main" id="{3630DC8C-AF15-5016-F55C-6FBDCED58222}"/>
              </a:ext>
            </a:extLst>
          </p:cNvPr>
          <p:cNvSpPr/>
          <p:nvPr/>
        </p:nvSpPr>
        <p:spPr>
          <a:xfrm>
            <a:off x="5143988" y="2025007"/>
            <a:ext cx="414619" cy="284913"/>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0" name="Freccia in su 29">
            <a:extLst>
              <a:ext uri="{FF2B5EF4-FFF2-40B4-BE49-F238E27FC236}">
                <a16:creationId xmlns:a16="http://schemas.microsoft.com/office/drawing/2014/main" id="{8226C214-C52E-9C9C-76C3-2E46A77BFC0B}"/>
              </a:ext>
            </a:extLst>
          </p:cNvPr>
          <p:cNvSpPr/>
          <p:nvPr/>
        </p:nvSpPr>
        <p:spPr>
          <a:xfrm>
            <a:off x="3727050" y="2811499"/>
            <a:ext cx="414619" cy="284913"/>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1" name="Freccia in su 30">
            <a:extLst>
              <a:ext uri="{FF2B5EF4-FFF2-40B4-BE49-F238E27FC236}">
                <a16:creationId xmlns:a16="http://schemas.microsoft.com/office/drawing/2014/main" id="{1DFAE121-4CCE-0EFB-004D-E190B33AA263}"/>
              </a:ext>
            </a:extLst>
          </p:cNvPr>
          <p:cNvSpPr/>
          <p:nvPr/>
        </p:nvSpPr>
        <p:spPr>
          <a:xfrm>
            <a:off x="3730730" y="3159651"/>
            <a:ext cx="414619" cy="284913"/>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2" name="Freccia bidirezionale orizzontale 31">
            <a:extLst>
              <a:ext uri="{FF2B5EF4-FFF2-40B4-BE49-F238E27FC236}">
                <a16:creationId xmlns:a16="http://schemas.microsoft.com/office/drawing/2014/main" id="{9BA465A9-B05F-D02B-2923-26AA4E0489E5}"/>
              </a:ext>
            </a:extLst>
          </p:cNvPr>
          <p:cNvSpPr/>
          <p:nvPr/>
        </p:nvSpPr>
        <p:spPr>
          <a:xfrm>
            <a:off x="3685039" y="4711979"/>
            <a:ext cx="397567" cy="275838"/>
          </a:xfrm>
          <a:prstGeom prst="lef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3" name="Freccia bidirezionale orizzontale 32">
            <a:extLst>
              <a:ext uri="{FF2B5EF4-FFF2-40B4-BE49-F238E27FC236}">
                <a16:creationId xmlns:a16="http://schemas.microsoft.com/office/drawing/2014/main" id="{2D2CF736-49B0-5C36-5DEB-6F55E1DD1635}"/>
              </a:ext>
            </a:extLst>
          </p:cNvPr>
          <p:cNvSpPr/>
          <p:nvPr/>
        </p:nvSpPr>
        <p:spPr>
          <a:xfrm>
            <a:off x="3727050" y="3568508"/>
            <a:ext cx="397567" cy="275838"/>
          </a:xfrm>
          <a:prstGeom prst="lef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4" name="Freccia in su 33">
            <a:extLst>
              <a:ext uri="{FF2B5EF4-FFF2-40B4-BE49-F238E27FC236}">
                <a16:creationId xmlns:a16="http://schemas.microsoft.com/office/drawing/2014/main" id="{6B49144E-C13D-F282-2ED4-1A8AEC83E5A4}"/>
              </a:ext>
            </a:extLst>
          </p:cNvPr>
          <p:cNvSpPr/>
          <p:nvPr/>
        </p:nvSpPr>
        <p:spPr>
          <a:xfrm>
            <a:off x="3682062" y="4319396"/>
            <a:ext cx="418299" cy="28491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5" name="Freccia in giù 34">
            <a:extLst>
              <a:ext uri="{FF2B5EF4-FFF2-40B4-BE49-F238E27FC236}">
                <a16:creationId xmlns:a16="http://schemas.microsoft.com/office/drawing/2014/main" id="{15D271E4-5E10-EAAD-532E-196351042FE9}"/>
              </a:ext>
            </a:extLst>
          </p:cNvPr>
          <p:cNvSpPr/>
          <p:nvPr/>
        </p:nvSpPr>
        <p:spPr>
          <a:xfrm>
            <a:off x="5205488" y="3947428"/>
            <a:ext cx="377773" cy="28316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6" name="Freccia in giù 35">
            <a:extLst>
              <a:ext uri="{FF2B5EF4-FFF2-40B4-BE49-F238E27FC236}">
                <a16:creationId xmlns:a16="http://schemas.microsoft.com/office/drawing/2014/main" id="{83943603-AFC1-28B3-6A3C-C180838B37E6}"/>
              </a:ext>
            </a:extLst>
          </p:cNvPr>
          <p:cNvSpPr/>
          <p:nvPr/>
        </p:nvSpPr>
        <p:spPr>
          <a:xfrm>
            <a:off x="5205489" y="4310947"/>
            <a:ext cx="377773" cy="28316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7" name="Freccia in giù 36">
            <a:extLst>
              <a:ext uri="{FF2B5EF4-FFF2-40B4-BE49-F238E27FC236}">
                <a16:creationId xmlns:a16="http://schemas.microsoft.com/office/drawing/2014/main" id="{78D84F4C-4E93-EA93-2F78-6B3B90583D23}"/>
              </a:ext>
            </a:extLst>
          </p:cNvPr>
          <p:cNvSpPr/>
          <p:nvPr/>
        </p:nvSpPr>
        <p:spPr>
          <a:xfrm>
            <a:off x="3713360" y="2076833"/>
            <a:ext cx="377773" cy="28316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8" name="Freccia in su 37">
            <a:extLst>
              <a:ext uri="{FF2B5EF4-FFF2-40B4-BE49-F238E27FC236}">
                <a16:creationId xmlns:a16="http://schemas.microsoft.com/office/drawing/2014/main" id="{5650A3CC-8222-EBA5-5334-0BCECBCCCC2B}"/>
              </a:ext>
            </a:extLst>
          </p:cNvPr>
          <p:cNvSpPr/>
          <p:nvPr/>
        </p:nvSpPr>
        <p:spPr>
          <a:xfrm>
            <a:off x="3727050" y="2393486"/>
            <a:ext cx="414619" cy="284913"/>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9" name="Freccia in su 38">
            <a:extLst>
              <a:ext uri="{FF2B5EF4-FFF2-40B4-BE49-F238E27FC236}">
                <a16:creationId xmlns:a16="http://schemas.microsoft.com/office/drawing/2014/main" id="{82740646-49FE-8A23-6155-976360423F24}"/>
              </a:ext>
            </a:extLst>
          </p:cNvPr>
          <p:cNvSpPr/>
          <p:nvPr/>
        </p:nvSpPr>
        <p:spPr>
          <a:xfrm>
            <a:off x="3675811" y="6338875"/>
            <a:ext cx="418299" cy="28491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0" name="Freccia in giù 39">
            <a:extLst>
              <a:ext uri="{FF2B5EF4-FFF2-40B4-BE49-F238E27FC236}">
                <a16:creationId xmlns:a16="http://schemas.microsoft.com/office/drawing/2014/main" id="{C88DBABF-4F8A-50DF-D8C8-CF047266F2B3}"/>
              </a:ext>
            </a:extLst>
          </p:cNvPr>
          <p:cNvSpPr/>
          <p:nvPr/>
        </p:nvSpPr>
        <p:spPr>
          <a:xfrm>
            <a:off x="5125872" y="6401861"/>
            <a:ext cx="377773" cy="28316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42" name="Immagine 41">
            <a:extLst>
              <a:ext uri="{FF2B5EF4-FFF2-40B4-BE49-F238E27FC236}">
                <a16:creationId xmlns:a16="http://schemas.microsoft.com/office/drawing/2014/main" id="{84D5D81F-5034-07B7-0435-4FBACF2A4300}"/>
              </a:ext>
            </a:extLst>
          </p:cNvPr>
          <p:cNvPicPr>
            <a:picLocks noChangeAspect="1"/>
          </p:cNvPicPr>
          <p:nvPr/>
        </p:nvPicPr>
        <p:blipFill>
          <a:blip r:embed="rId3"/>
          <a:stretch>
            <a:fillRect/>
          </a:stretch>
        </p:blipFill>
        <p:spPr>
          <a:xfrm>
            <a:off x="7738320" y="4231575"/>
            <a:ext cx="4234653" cy="2066701"/>
          </a:xfrm>
          <a:prstGeom prst="rect">
            <a:avLst/>
          </a:prstGeom>
        </p:spPr>
      </p:pic>
      <p:sp>
        <p:nvSpPr>
          <p:cNvPr id="43" name="Freccia bidirezionale orizzontale 42">
            <a:extLst>
              <a:ext uri="{FF2B5EF4-FFF2-40B4-BE49-F238E27FC236}">
                <a16:creationId xmlns:a16="http://schemas.microsoft.com/office/drawing/2014/main" id="{DEA14823-7234-057D-6067-C872B4D55BAF}"/>
              </a:ext>
            </a:extLst>
          </p:cNvPr>
          <p:cNvSpPr/>
          <p:nvPr/>
        </p:nvSpPr>
        <p:spPr>
          <a:xfrm>
            <a:off x="3712468" y="5071050"/>
            <a:ext cx="397567" cy="275838"/>
          </a:xfrm>
          <a:prstGeom prst="lef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4" name="Freccia bidirezionale orizzontale 43">
            <a:extLst>
              <a:ext uri="{FF2B5EF4-FFF2-40B4-BE49-F238E27FC236}">
                <a16:creationId xmlns:a16="http://schemas.microsoft.com/office/drawing/2014/main" id="{8EF0FDF3-F752-3270-31F0-8A992330A9F0}"/>
              </a:ext>
            </a:extLst>
          </p:cNvPr>
          <p:cNvSpPr/>
          <p:nvPr/>
        </p:nvSpPr>
        <p:spPr>
          <a:xfrm>
            <a:off x="5165997" y="5078310"/>
            <a:ext cx="397567" cy="275838"/>
          </a:xfrm>
          <a:prstGeom prst="lef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5" name="Freccia in su 44">
            <a:extLst>
              <a:ext uri="{FF2B5EF4-FFF2-40B4-BE49-F238E27FC236}">
                <a16:creationId xmlns:a16="http://schemas.microsoft.com/office/drawing/2014/main" id="{5C490203-A1D7-E902-02CA-1C742563BA4E}"/>
              </a:ext>
            </a:extLst>
          </p:cNvPr>
          <p:cNvSpPr/>
          <p:nvPr/>
        </p:nvSpPr>
        <p:spPr>
          <a:xfrm>
            <a:off x="3691084" y="5505158"/>
            <a:ext cx="418299" cy="28491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6" name="Freccia in giù 45">
            <a:extLst>
              <a:ext uri="{FF2B5EF4-FFF2-40B4-BE49-F238E27FC236}">
                <a16:creationId xmlns:a16="http://schemas.microsoft.com/office/drawing/2014/main" id="{A7FBCA08-E8A2-7F92-196F-7A53C7FDA303}"/>
              </a:ext>
            </a:extLst>
          </p:cNvPr>
          <p:cNvSpPr/>
          <p:nvPr/>
        </p:nvSpPr>
        <p:spPr>
          <a:xfrm>
            <a:off x="5150412" y="5512323"/>
            <a:ext cx="377773" cy="28316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7" name="Freccia in giù 46">
            <a:extLst>
              <a:ext uri="{FF2B5EF4-FFF2-40B4-BE49-F238E27FC236}">
                <a16:creationId xmlns:a16="http://schemas.microsoft.com/office/drawing/2014/main" id="{3A68C524-8080-37A1-61BB-D468C541CD5F}"/>
              </a:ext>
            </a:extLst>
          </p:cNvPr>
          <p:cNvSpPr/>
          <p:nvPr/>
        </p:nvSpPr>
        <p:spPr>
          <a:xfrm>
            <a:off x="5134163" y="5969438"/>
            <a:ext cx="377773" cy="28316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8" name="Freccia in su 47">
            <a:extLst>
              <a:ext uri="{FF2B5EF4-FFF2-40B4-BE49-F238E27FC236}">
                <a16:creationId xmlns:a16="http://schemas.microsoft.com/office/drawing/2014/main" id="{FB651255-4100-8CDB-B922-11A07587ABE9}"/>
              </a:ext>
            </a:extLst>
          </p:cNvPr>
          <p:cNvSpPr/>
          <p:nvPr/>
        </p:nvSpPr>
        <p:spPr>
          <a:xfrm>
            <a:off x="3679186" y="5937241"/>
            <a:ext cx="418299" cy="28491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9" name="Freccia in giù 48">
            <a:extLst>
              <a:ext uri="{FF2B5EF4-FFF2-40B4-BE49-F238E27FC236}">
                <a16:creationId xmlns:a16="http://schemas.microsoft.com/office/drawing/2014/main" id="{81E12941-3CD5-7F12-8891-C94E3367DAD7}"/>
              </a:ext>
            </a:extLst>
          </p:cNvPr>
          <p:cNvSpPr/>
          <p:nvPr/>
        </p:nvSpPr>
        <p:spPr>
          <a:xfrm>
            <a:off x="5236729" y="2812371"/>
            <a:ext cx="377773" cy="28316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1" name="Freccia in giù 40">
            <a:extLst>
              <a:ext uri="{FF2B5EF4-FFF2-40B4-BE49-F238E27FC236}">
                <a16:creationId xmlns:a16="http://schemas.microsoft.com/office/drawing/2014/main" id="{E2B2BE33-0289-5C2F-033B-2D48ED8FCE08}"/>
              </a:ext>
            </a:extLst>
          </p:cNvPr>
          <p:cNvSpPr/>
          <p:nvPr/>
        </p:nvSpPr>
        <p:spPr>
          <a:xfrm>
            <a:off x="9624950" y="1217269"/>
            <a:ext cx="377773" cy="28316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0" name="Freccia in su 49">
            <a:extLst>
              <a:ext uri="{FF2B5EF4-FFF2-40B4-BE49-F238E27FC236}">
                <a16:creationId xmlns:a16="http://schemas.microsoft.com/office/drawing/2014/main" id="{C4AB9271-FA08-E79E-1E7C-FF4E79EEAFB2}"/>
              </a:ext>
            </a:extLst>
          </p:cNvPr>
          <p:cNvSpPr/>
          <p:nvPr/>
        </p:nvSpPr>
        <p:spPr>
          <a:xfrm>
            <a:off x="9606314" y="365939"/>
            <a:ext cx="414619" cy="284913"/>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1" name="Freccia bidirezionale orizzontale 50">
            <a:extLst>
              <a:ext uri="{FF2B5EF4-FFF2-40B4-BE49-F238E27FC236}">
                <a16:creationId xmlns:a16="http://schemas.microsoft.com/office/drawing/2014/main" id="{5C358347-0B3E-BFBD-D629-42B07B8778D3}"/>
              </a:ext>
            </a:extLst>
          </p:cNvPr>
          <p:cNvSpPr/>
          <p:nvPr/>
        </p:nvSpPr>
        <p:spPr>
          <a:xfrm>
            <a:off x="9605156" y="792721"/>
            <a:ext cx="397567" cy="275838"/>
          </a:xfrm>
          <a:prstGeom prst="lef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 name="CasellaDiTesto 2">
            <a:extLst>
              <a:ext uri="{FF2B5EF4-FFF2-40B4-BE49-F238E27FC236}">
                <a16:creationId xmlns:a16="http://schemas.microsoft.com/office/drawing/2014/main" id="{F7471800-5516-AA69-8FCD-953DBEB1B623}"/>
              </a:ext>
            </a:extLst>
          </p:cNvPr>
          <p:cNvSpPr txBox="1"/>
          <p:nvPr/>
        </p:nvSpPr>
        <p:spPr>
          <a:xfrm>
            <a:off x="10122010" y="360521"/>
            <a:ext cx="1582310" cy="369332"/>
          </a:xfrm>
          <a:prstGeom prst="rect">
            <a:avLst/>
          </a:prstGeom>
          <a:noFill/>
        </p:spPr>
        <p:txBody>
          <a:bodyPr wrap="square" rtlCol="0">
            <a:spAutoFit/>
          </a:bodyPr>
          <a:lstStyle/>
          <a:p>
            <a:r>
              <a:rPr lang="it-IT" dirty="0"/>
              <a:t>Punto di forza </a:t>
            </a:r>
          </a:p>
        </p:txBody>
      </p:sp>
      <p:sp>
        <p:nvSpPr>
          <p:cNvPr id="5" name="CasellaDiTesto 4">
            <a:extLst>
              <a:ext uri="{FF2B5EF4-FFF2-40B4-BE49-F238E27FC236}">
                <a16:creationId xmlns:a16="http://schemas.microsoft.com/office/drawing/2014/main" id="{5A5E043C-F88F-F697-6414-B93543D25675}"/>
              </a:ext>
            </a:extLst>
          </p:cNvPr>
          <p:cNvSpPr txBox="1"/>
          <p:nvPr/>
        </p:nvSpPr>
        <p:spPr>
          <a:xfrm>
            <a:off x="10122010" y="760293"/>
            <a:ext cx="1850963" cy="369332"/>
          </a:xfrm>
          <a:prstGeom prst="rect">
            <a:avLst/>
          </a:prstGeom>
          <a:noFill/>
        </p:spPr>
        <p:txBody>
          <a:bodyPr wrap="square" rtlCol="0">
            <a:spAutoFit/>
          </a:bodyPr>
          <a:lstStyle/>
          <a:p>
            <a:r>
              <a:rPr lang="it-IT" dirty="0"/>
              <a:t>Punto in comune </a:t>
            </a:r>
          </a:p>
        </p:txBody>
      </p:sp>
      <p:sp>
        <p:nvSpPr>
          <p:cNvPr id="6" name="CasellaDiTesto 5">
            <a:extLst>
              <a:ext uri="{FF2B5EF4-FFF2-40B4-BE49-F238E27FC236}">
                <a16:creationId xmlns:a16="http://schemas.microsoft.com/office/drawing/2014/main" id="{49E04257-4227-90D0-D427-921F291AE60B}"/>
              </a:ext>
            </a:extLst>
          </p:cNvPr>
          <p:cNvSpPr txBox="1"/>
          <p:nvPr/>
        </p:nvSpPr>
        <p:spPr>
          <a:xfrm>
            <a:off x="10122010" y="1207627"/>
            <a:ext cx="1582310" cy="369332"/>
          </a:xfrm>
          <a:prstGeom prst="rect">
            <a:avLst/>
          </a:prstGeom>
          <a:noFill/>
        </p:spPr>
        <p:txBody>
          <a:bodyPr wrap="square" rtlCol="0">
            <a:spAutoFit/>
          </a:bodyPr>
          <a:lstStyle/>
          <a:p>
            <a:r>
              <a:rPr lang="it-IT" dirty="0"/>
              <a:t>Punto debole</a:t>
            </a:r>
          </a:p>
        </p:txBody>
      </p:sp>
      <p:sp>
        <p:nvSpPr>
          <p:cNvPr id="8" name="Ovale 7">
            <a:extLst>
              <a:ext uri="{FF2B5EF4-FFF2-40B4-BE49-F238E27FC236}">
                <a16:creationId xmlns:a16="http://schemas.microsoft.com/office/drawing/2014/main" id="{797BABBE-DC20-0741-38BA-D2EACEED9F1D}"/>
              </a:ext>
            </a:extLst>
          </p:cNvPr>
          <p:cNvSpPr/>
          <p:nvPr/>
        </p:nvSpPr>
        <p:spPr>
          <a:xfrm>
            <a:off x="3416699" y="2387584"/>
            <a:ext cx="2341579" cy="369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17685685-A37D-BDE7-96D2-04D8AA9BB70A}"/>
              </a:ext>
            </a:extLst>
          </p:cNvPr>
          <p:cNvSpPr/>
          <p:nvPr/>
        </p:nvSpPr>
        <p:spPr>
          <a:xfrm>
            <a:off x="3477950" y="3137529"/>
            <a:ext cx="2271508" cy="3970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72CDF3D6-C0FB-A4B5-6090-AA28668E77A6}"/>
              </a:ext>
            </a:extLst>
          </p:cNvPr>
          <p:cNvSpPr/>
          <p:nvPr/>
        </p:nvSpPr>
        <p:spPr>
          <a:xfrm>
            <a:off x="3477950" y="3901735"/>
            <a:ext cx="2219079" cy="369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a:extLst>
              <a:ext uri="{FF2B5EF4-FFF2-40B4-BE49-F238E27FC236}">
                <a16:creationId xmlns:a16="http://schemas.microsoft.com/office/drawing/2014/main" id="{DC9A4FBF-E809-8716-DE7E-363B0D0E0A96}"/>
              </a:ext>
            </a:extLst>
          </p:cNvPr>
          <p:cNvSpPr/>
          <p:nvPr/>
        </p:nvSpPr>
        <p:spPr>
          <a:xfrm>
            <a:off x="3451736" y="5427173"/>
            <a:ext cx="2219080" cy="4385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Freccia bidirezionale orizzontale 54">
            <a:extLst>
              <a:ext uri="{FF2B5EF4-FFF2-40B4-BE49-F238E27FC236}">
                <a16:creationId xmlns:a16="http://schemas.microsoft.com/office/drawing/2014/main" id="{8EB7778E-CD47-41B8-852B-0D73CB160623}"/>
              </a:ext>
            </a:extLst>
          </p:cNvPr>
          <p:cNvSpPr/>
          <p:nvPr/>
        </p:nvSpPr>
        <p:spPr>
          <a:xfrm>
            <a:off x="5206684" y="3603051"/>
            <a:ext cx="397567" cy="275838"/>
          </a:xfrm>
          <a:prstGeom prst="lef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Light"/>
              <a:ea typeface="+mn-ea"/>
              <a:cs typeface="+mn-cs"/>
            </a:endParaRPr>
          </a:p>
        </p:txBody>
      </p:sp>
    </p:spTree>
    <p:extLst>
      <p:ext uri="{BB962C8B-B14F-4D97-AF65-F5344CB8AC3E}">
        <p14:creationId xmlns:p14="http://schemas.microsoft.com/office/powerpoint/2010/main" val="3891909792"/>
      </p:ext>
    </p:extLst>
  </p:cSld>
  <p:clrMapOvr>
    <a:masterClrMapping/>
  </p:clrMapOvr>
</p:sld>
</file>

<file path=ppt/theme/theme1.xml><?xml version="1.0" encoding="utf-8"?>
<a:theme xmlns:a="http://schemas.openxmlformats.org/drawingml/2006/main" name="Tema di Offic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15_TF34126823" id="{610AE942-5023-4B45-97C5-81F18F293B66}" vid="{BD789851-8D72-4CEC-ABDE-673FFDCAD47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Presentazione classica a blocchi</Template>
  <TotalTime>0</TotalTime>
  <Words>1350</Words>
  <Application>Microsoft Office PowerPoint</Application>
  <PresentationFormat>Widescreen</PresentationFormat>
  <Paragraphs>186</Paragraphs>
  <Slides>25</Slides>
  <Notes>4</Notes>
  <HiddenSlides>11</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25</vt:i4>
      </vt:variant>
    </vt:vector>
  </HeadingPairs>
  <TitlesOfParts>
    <vt:vector size="30" baseType="lpstr">
      <vt:lpstr>Arial</vt:lpstr>
      <vt:lpstr>Calibri</vt:lpstr>
      <vt:lpstr>Calibri Light</vt:lpstr>
      <vt:lpstr>Times New Roman</vt:lpstr>
      <vt:lpstr>Tema di Office</vt:lpstr>
      <vt:lpstr>PARC Corso di Imprenditorialità e Business Planning Anno accademico 2021/2022 </vt:lpstr>
      <vt:lpstr>CHI SIAMO</vt:lpstr>
      <vt:lpstr>PROBLEMI...</vt:lpstr>
      <vt:lpstr>…ED ESIGENZE</vt:lpstr>
      <vt:lpstr>VALUE PROPOSITION</vt:lpstr>
      <vt:lpstr>Presentazione standard di PowerPoint</vt:lpstr>
      <vt:lpstr>Presentazione standard di PowerPoint</vt:lpstr>
      <vt:lpstr>PANORAMICA DEL MERCATO</vt:lpstr>
      <vt:lpstr>Analisi dei competitor</vt:lpstr>
      <vt:lpstr>ROAD-MAP TECHNOLOGY</vt:lpstr>
      <vt:lpstr>SALES, PRICE &amp; REVENUES</vt:lpstr>
      <vt:lpstr>SALES, PRICE &amp; REVENUES</vt:lpstr>
      <vt:lpstr>CASH FLOW</vt:lpstr>
      <vt:lpstr>GRAZIE PER L’ATTENZIONE!</vt:lpstr>
      <vt:lpstr>Presentazione standard di PowerPoint</vt:lpstr>
      <vt:lpstr>Presentazione standard di PowerPoint</vt:lpstr>
      <vt:lpstr>Presentazione standard di PowerPoint</vt:lpstr>
      <vt:lpstr>Presentazione standard di PowerPoint</vt:lpstr>
      <vt:lpstr>Business Goals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Inserire il  titolo della  presentazione qui</dc:title>
  <dc:creator>jessica pizzo</dc:creator>
  <cp:lastModifiedBy>Salvatore Pappalardo</cp:lastModifiedBy>
  <cp:revision>22</cp:revision>
  <dcterms:created xsi:type="dcterms:W3CDTF">2022-07-19T13:35:24Z</dcterms:created>
  <dcterms:modified xsi:type="dcterms:W3CDTF">2023-11-09T10:08:58Z</dcterms:modified>
</cp:coreProperties>
</file>